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344" r:id="rId4"/>
    <p:sldId id="345" r:id="rId5"/>
    <p:sldId id="309" r:id="rId6"/>
    <p:sldId id="346" r:id="rId7"/>
    <p:sldId id="347" r:id="rId8"/>
    <p:sldId id="348" r:id="rId9"/>
    <p:sldId id="317" r:id="rId10"/>
    <p:sldId id="258" r:id="rId11"/>
    <p:sldId id="259" r:id="rId12"/>
    <p:sldId id="325" r:id="rId13"/>
    <p:sldId id="327" r:id="rId14"/>
    <p:sldId id="260" r:id="rId15"/>
    <p:sldId id="312" r:id="rId16"/>
    <p:sldId id="313" r:id="rId17"/>
    <p:sldId id="314" r:id="rId18"/>
    <p:sldId id="315" r:id="rId19"/>
    <p:sldId id="266" r:id="rId20"/>
    <p:sldId id="335" r:id="rId21"/>
    <p:sldId id="270" r:id="rId22"/>
    <p:sldId id="336" r:id="rId23"/>
    <p:sldId id="337" r:id="rId24"/>
    <p:sldId id="343" r:id="rId25"/>
    <p:sldId id="301" r:id="rId26"/>
    <p:sldId id="342" r:id="rId27"/>
    <p:sldId id="341" r:id="rId28"/>
    <p:sldId id="25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8786C8-229E-4682-9C27-E0C69FE2D204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28EAA-D5E0-4DCA-99F5-23A446009ED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2747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Wir orientieren uns während der </a:t>
            </a:r>
            <a:r>
              <a:rPr lang="de-CH" dirty="0" err="1"/>
              <a:t>Präsi</a:t>
            </a:r>
            <a:r>
              <a:rPr lang="de-CH" dirty="0"/>
              <a:t> in etwa am Forschungsablauf, um aufzuzeigen, was sich für Fragen wann und warum stellen und damit die Funktionsweise von EEG-Messungen</a:t>
            </a:r>
            <a:r>
              <a:rPr lang="de-CH" baseline="0" dirty="0"/>
              <a:t> zu erörtern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83F8-1FF8-4C5C-9CE4-1604B1BD1A5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8119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- Wir wollen diese Forschungsfrage anhand</a:t>
            </a:r>
            <a:r>
              <a:rPr lang="de-CH" baseline="0" dirty="0"/>
              <a:t> der Methode «EEG» versuchen zu beantworten, weil wir aus bisherigen Erkenntnissen wissen, dass man </a:t>
            </a:r>
            <a:r>
              <a:rPr lang="de-CH" baseline="0" dirty="0" err="1"/>
              <a:t>workload</a:t>
            </a:r>
            <a:r>
              <a:rPr lang="de-CH" baseline="0" dirty="0"/>
              <a:t> mittels EEG feststellen kann.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83F8-1FF8-4C5C-9CE4-1604B1BD1A5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6851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CH" dirty="0"/>
              <a:t>Die</a:t>
            </a:r>
            <a:r>
              <a:rPr lang="de-CH" baseline="0" dirty="0"/>
              <a:t> Aufzeichnung des EEGs nennt man Elektroenzephalogramm und ist auf dieser Folie beispielshaft dargestellt. 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Anhand der Achsenbeschriftungen kann man erkennen, dass zwei Grössen beim EEG sehr wichtig sind: Die Zeit und Spannung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Zeit: Das EEG erfasst Daten in «Echtzeit». Das heisst, die zeitliche Auflösung des EEGs bewegt sich im </a:t>
            </a:r>
            <a:r>
              <a:rPr lang="de-CH" baseline="0" dirty="0" err="1"/>
              <a:t>Milisekundenbereich</a:t>
            </a:r>
            <a:r>
              <a:rPr lang="de-CH" baseline="0" dirty="0"/>
              <a:t> (unterschiedliche Abtastraten möglich)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Spannung: Wie aus der Darstellung zu entnehmen ist, bleibt die Spannung – welche an der Schädeloberfläche gemessen wird – über die Zeit nicht konstant sondern variiert.</a:t>
            </a:r>
          </a:p>
          <a:p>
            <a:pPr marL="171450" indent="-171450">
              <a:buFontTx/>
              <a:buChar char="-"/>
            </a:pPr>
            <a:r>
              <a:rPr lang="de-CH" baseline="0" dirty="0"/>
              <a:t>-&gt; genau diese Spannungsschwankungen wollen wir mit dem EEG festhalten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83F8-1FF8-4C5C-9CE4-1604B1BD1A5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0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Exzitatorisch</a:t>
            </a:r>
            <a:r>
              <a:rPr lang="de-DE" dirty="0"/>
              <a:t>:</a:t>
            </a:r>
            <a:r>
              <a:rPr lang="de-DE" baseline="0" dirty="0"/>
              <a:t> Zellinneres wird positiver (vergleichsweise zur Umgebung) -&gt; durch Na+/</a:t>
            </a:r>
            <a:r>
              <a:rPr lang="de-DE" baseline="0" dirty="0" err="1"/>
              <a:t>Ca</a:t>
            </a:r>
            <a:r>
              <a:rPr lang="de-DE" baseline="0" dirty="0"/>
              <a:t>+-Einfluss </a:t>
            </a:r>
            <a:r>
              <a:rPr lang="de-DE" baseline="0" dirty="0">
                <a:sym typeface="Wingdings" panose="05000000000000000000" pitchFamily="2" charset="2"/>
              </a:rPr>
              <a:t> Aktionspotential wird einfacher ausgelöst (Reduzierung der Negativität des Zellmilieus), </a:t>
            </a:r>
            <a:r>
              <a:rPr lang="de-DE" baseline="0" dirty="0" err="1">
                <a:sym typeface="Wingdings" panose="05000000000000000000" pitchFamily="2" charset="2"/>
              </a:rPr>
              <a:t>Threshold</a:t>
            </a:r>
            <a:r>
              <a:rPr lang="de-DE" baseline="0" dirty="0">
                <a:sym typeface="Wingdings" panose="05000000000000000000" pitchFamily="2" charset="2"/>
              </a:rPr>
              <a:t> zur Auslösung eines Aktionspotentials wird leichter erreichbar</a:t>
            </a:r>
            <a:endParaRPr lang="de-DE" dirty="0"/>
          </a:p>
          <a:p>
            <a:r>
              <a:rPr lang="de-DE" dirty="0" err="1"/>
              <a:t>Inhibitorisch</a:t>
            </a:r>
            <a:r>
              <a:rPr lang="de-DE" dirty="0"/>
              <a:t>: Zellinneres</a:t>
            </a:r>
            <a:r>
              <a:rPr lang="de-DE" baseline="0" dirty="0"/>
              <a:t> wird negativer (K+-Ausfluss) </a:t>
            </a:r>
            <a:r>
              <a:rPr lang="de-DE" baseline="0" dirty="0">
                <a:sym typeface="Wingdings" panose="05000000000000000000" pitchFamily="2" charset="2"/>
              </a:rPr>
              <a:t> Aktionspotentialauslösung wird erschwert  Inhibition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83F8-1FF8-4C5C-9CE4-1604B1BD1A5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6813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CH" dirty="0"/>
              <a:t>Ursprung der Spannungsschwankungen sind wohl einzelne</a:t>
            </a:r>
            <a:r>
              <a:rPr lang="de-CH" baseline="0" dirty="0"/>
              <a:t> Synapsen/Neurone -&gt; das, was wir mittels EEG erfassen können stellt aber vielmehr die kumulierte </a:t>
            </a:r>
            <a:r>
              <a:rPr lang="de-DE" baseline="0" dirty="0"/>
              <a:t>p</a:t>
            </a:r>
            <a:r>
              <a:rPr lang="de-DE" dirty="0"/>
              <a:t>ostsynaptische Aktivität von Zellverbänden (ca. 10‘000 synchron aktive Neuronen) dar</a:t>
            </a:r>
          </a:p>
          <a:p>
            <a:pPr marL="1714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de-DE" dirty="0"/>
              <a:t>Die Auflösung der Spannungsschwankungen ist folglich nicht so fein.</a:t>
            </a:r>
            <a:r>
              <a:rPr lang="de-DE" baseline="0" dirty="0"/>
              <a:t> -&gt; Verweis auf die dargestellten </a:t>
            </a:r>
            <a:r>
              <a:rPr lang="de-DE" baseline="0" dirty="0" err="1"/>
              <a:t>Topomaps</a:t>
            </a:r>
            <a:endParaRPr lang="de-DE" dirty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783F8-1FF8-4C5C-9CE4-1604B1BD1A5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3064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Auf Trigger Bezug nehmen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28EAA-D5E0-4DCA-99F5-23A446009ED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7339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EKP’s</a:t>
            </a:r>
            <a:r>
              <a:rPr lang="de-CH" dirty="0"/>
              <a:t> werden nach Latenz und Ladung benannt.</a:t>
            </a:r>
          </a:p>
          <a:p>
            <a:endParaRPr lang="de-CH" dirty="0"/>
          </a:p>
          <a:p>
            <a:r>
              <a:rPr lang="de-CH" dirty="0"/>
              <a:t>Frühere Komponenten bilden basalere kognitive Funktionen ab, spätere eher höhere psychische Funktionen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28EAA-D5E0-4DCA-99F5-23A446009ED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9063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latin typeface="Calibri" charset="0"/>
              </a:rPr>
              <a:t>In Abhängigkeit davon, wie schnell diese </a:t>
            </a:r>
            <a:r>
              <a:rPr lang="de-DE" dirty="0" err="1">
                <a:latin typeface="Calibri" charset="0"/>
              </a:rPr>
              <a:t>Neuronenruppen</a:t>
            </a:r>
            <a:r>
              <a:rPr lang="de-DE" dirty="0">
                <a:latin typeface="Calibri" charset="0"/>
              </a:rPr>
              <a:t> feuern, spricht man von unterschiedlichen Frequenzbändern</a:t>
            </a:r>
          </a:p>
          <a:p>
            <a:endParaRPr lang="de-DE" dirty="0">
              <a:latin typeface="Calibri" charset="0"/>
            </a:endParaRPr>
          </a:p>
          <a:p>
            <a:r>
              <a:rPr lang="de-DE" dirty="0">
                <a:latin typeface="Calibri" charset="0"/>
              </a:rPr>
              <a:t>Elektrische Spannungsschwankungen/Oszillationen variieren in Abhängigkeit der gerade ablaufenden psychischen und physischen Zustände</a:t>
            </a:r>
          </a:p>
          <a:p>
            <a:endParaRPr lang="de-DE" dirty="0">
              <a:latin typeface="Calibri" charset="0"/>
            </a:endParaRPr>
          </a:p>
          <a:p>
            <a:endParaRPr lang="de-DE" dirty="0">
              <a:latin typeface="Calibri" charset="0"/>
            </a:endParaRPr>
          </a:p>
          <a:p>
            <a:r>
              <a:rPr lang="de-DE" dirty="0">
                <a:latin typeface="Calibri" charset="0"/>
              </a:rPr>
              <a:t>Binding: Gamma Band -&gt; Frequenzband, welches an der Synchronisation von Gehirnarealen beteiligt ist -&gt; einzelne </a:t>
            </a:r>
            <a:r>
              <a:rPr lang="de-DE" dirty="0" err="1">
                <a:latin typeface="Calibri" charset="0"/>
              </a:rPr>
              <a:t>Whnehmugen</a:t>
            </a:r>
            <a:r>
              <a:rPr lang="de-DE" dirty="0">
                <a:latin typeface="Calibri" charset="0"/>
              </a:rPr>
              <a:t> können zu einer Gestalt </a:t>
            </a:r>
            <a:r>
              <a:rPr lang="de-DE" dirty="0" err="1">
                <a:latin typeface="Calibri" charset="0"/>
              </a:rPr>
              <a:t>zusmmengeführt</a:t>
            </a:r>
            <a:r>
              <a:rPr lang="de-DE" dirty="0">
                <a:latin typeface="Calibri" charset="0"/>
              </a:rPr>
              <a:t> werden</a:t>
            </a:r>
          </a:p>
          <a:p>
            <a:endParaRPr lang="de-DE" dirty="0">
              <a:latin typeface="Calibri" charset="0"/>
            </a:endParaRPr>
          </a:p>
          <a:p>
            <a:endParaRPr lang="de-DE" dirty="0">
              <a:latin typeface="Calibri" charset="0"/>
            </a:endParaRPr>
          </a:p>
          <a:p>
            <a:r>
              <a:rPr lang="de-DE" dirty="0">
                <a:latin typeface="Calibri" charset="0"/>
              </a:rPr>
              <a:t>Band .5 –4 Hz </a:t>
            </a:r>
            <a:r>
              <a:rPr lang="de-DE" dirty="0" err="1">
                <a:latin typeface="Calibri" charset="0"/>
              </a:rPr>
              <a:t>Tiefschlafθ</a:t>
            </a:r>
            <a:r>
              <a:rPr lang="de-DE" dirty="0">
                <a:latin typeface="Calibri" charset="0"/>
              </a:rPr>
              <a:t>-Band 5 –7 Hz </a:t>
            </a:r>
            <a:r>
              <a:rPr lang="de-DE" dirty="0" err="1">
                <a:latin typeface="Calibri" charset="0"/>
              </a:rPr>
              <a:t>dösenderWachzustand</a:t>
            </a:r>
            <a:r>
              <a:rPr lang="de-DE" dirty="0">
                <a:latin typeface="Calibri" charset="0"/>
              </a:rPr>
              <a:t>α-Band 8 –13 Hz </a:t>
            </a:r>
            <a:r>
              <a:rPr lang="de-DE" dirty="0" err="1">
                <a:latin typeface="Calibri" charset="0"/>
              </a:rPr>
              <a:t>entspannterWachzustand</a:t>
            </a:r>
            <a:r>
              <a:rPr lang="de-DE" dirty="0">
                <a:latin typeface="Calibri" charset="0"/>
              </a:rPr>
              <a:t>β-Band 14 –30 Hz mental </a:t>
            </a:r>
            <a:r>
              <a:rPr lang="de-DE" dirty="0" err="1">
                <a:latin typeface="Calibri" charset="0"/>
              </a:rPr>
              <a:t>aktivierterZustandγ</a:t>
            </a:r>
            <a:endParaRPr lang="de-DE" dirty="0">
              <a:latin typeface="Calibri" charset="0"/>
            </a:endParaRPr>
          </a:p>
          <a:p>
            <a:endParaRPr lang="de-DE" dirty="0">
              <a:latin typeface="Calibri" charset="0"/>
            </a:endParaRPr>
          </a:p>
          <a:p>
            <a:endParaRPr lang="de-DE" dirty="0">
              <a:latin typeface="Calibri" charset="0"/>
            </a:endParaRPr>
          </a:p>
          <a:p>
            <a:r>
              <a:rPr lang="de-DE" dirty="0">
                <a:latin typeface="Calibri" charset="0"/>
              </a:rPr>
              <a:t>Linkseitiges frontales Alpha</a:t>
            </a:r>
          </a:p>
          <a:p>
            <a:endParaRPr lang="de-DE" dirty="0">
              <a:latin typeface="Calibri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25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72636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Ganz einfach: filtern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67181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281D2-D0F0-472D-8EF7-39DA731E6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EA8CC9-A855-4E8C-8468-947D1D87B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AE042C-C208-46BC-A09E-89B3B972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99BD3E-9FDE-4865-BC5A-CDB1E2E1E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375475-D795-47D4-9127-4B50AB3F7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4004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C2874-2B95-4016-B370-691957068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2585D4E-B5B0-4663-8193-701387B23A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3E3D3-7AB4-40BC-A226-AA4B80C32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6C8B65-E0E2-4137-A149-99CBE1F8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7E99DE4-A0C9-42DC-AB87-DC1DC540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03947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643ACB-442D-4622-A1DD-7CE5CFEAB3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0FC57BC-FB01-4CA9-A553-B0499B17FC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DC18B3-F124-497A-A41A-F4B4CA82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5799A1-1FF9-43A9-9898-14D5141A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6DD60D5-1DE0-4527-8791-30DC0155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84797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00151" y="1989138"/>
            <a:ext cx="9791700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de-CH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00151" y="3429000"/>
            <a:ext cx="9791700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de-CH" altLang="de-DE" noProof="0"/>
          </a:p>
        </p:txBody>
      </p:sp>
      <p:pic>
        <p:nvPicPr>
          <p:cNvPr id="4103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42875"/>
            <a:ext cx="2491317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Line 8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800"/>
          </a:p>
        </p:txBody>
      </p:sp>
    </p:spTree>
    <p:extLst>
      <p:ext uri="{BB962C8B-B14F-4D97-AF65-F5344CB8AC3E}">
        <p14:creationId xmlns:p14="http://schemas.microsoft.com/office/powerpoint/2010/main" val="8888392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94861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83435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00152" y="2205039"/>
            <a:ext cx="4794249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97600" y="2205039"/>
            <a:ext cx="4794251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2778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7" y="1196752"/>
            <a:ext cx="10515600" cy="49393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8770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82719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93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1268760"/>
            <a:ext cx="3932767" cy="788640"/>
          </a:xfrm>
        </p:spPr>
        <p:txBody>
          <a:bodyPr anchor="b"/>
          <a:lstStyle>
            <a:lvl1pPr>
              <a:defRPr sz="3200"/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717" y="1268760"/>
            <a:ext cx="6172200" cy="45922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9319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699AAC-5E4C-47B4-A0FB-6BAD2DD7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C59F9D-1632-4768-8AF1-6B63E7ACF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7346E5C-5A4C-431E-B1F2-0488E2305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7D7248-AFCC-4E2E-80E7-A866BD48E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2FB41E8-8896-4E88-8B85-1CFD50FE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4705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0318" y="1268760"/>
            <a:ext cx="3932767" cy="788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717" y="1268760"/>
            <a:ext cx="6172200" cy="45922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40135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056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BF065E-2677-4790-8B10-552DD1EE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563C1E-F86F-4339-908E-E6249F10F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621F00-1036-4DF6-A47D-F5D6E3A0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35773B-34D2-4882-870D-49A64284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47E5D5-3EF1-4EC8-AE5D-E38D3B20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06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92FB08-CD00-4262-BF64-1E92E1F22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9E6DEA3-477A-4721-BA82-84A07CDA5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2A564D8-3B51-4F5B-B4AB-B36030138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E9F08D-07D1-4C20-9104-1622EE78C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BE81BA-7455-4163-AF68-A380C422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2D4024-DEF9-4270-8EDC-089B867F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4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8DC89-1166-4AF7-89DB-5B623EBC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510ED3-356D-4110-BE02-059198D4F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8F37F35-4487-411B-B406-9713AFD79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4B0812-29B5-453B-86EE-6751B9BE8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927A7AC-BA0F-40BD-A03B-9C902264C2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5A9193A-FCDF-4424-A4AB-44A72969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39F6FE-8E22-4117-95B2-03FA9C3A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84ABD5-3283-4218-9AA6-53CE73698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5271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A0356-340B-4616-A51A-952EABC6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32314F1-CECC-4913-9829-94E3C489F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3B8578-1B39-4DE7-A044-72F7EAD0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713B083-ABBA-4671-9524-7E912591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824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2EF64B7-1400-4E48-BEDC-0FD06A8B9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0BBE7A-FA1A-427A-B1F2-C8671220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D97D85-6438-4074-BFCE-A21245D2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7698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7CE9F-94E5-4834-BFCD-DA95B44A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940D14-D600-4A75-8B7F-A4C5B9C4D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06EF8F-AB9C-4998-A373-CE99C3D63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9C3C234-2469-45C2-9970-A01987ED0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CCEEF64-1D92-4008-B3EF-5CD048CB5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1957FD-D36B-4486-931E-2F1C11D57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04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D3EFC6-C88B-4096-B901-5D5DDE3B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0A5CC32-652F-435D-9DDC-90D9810FC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DF0E73-B228-4981-8EFF-30697529C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6C494A5-3B97-40C0-8B3B-47562D44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24CA4F-E539-4807-956A-A95878C4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756700A-2A8C-4071-844F-B09AC8F53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0621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700BE34-3BBE-445C-9F9B-557E20CA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0B234FD-A7EA-4AB9-A3F2-B4BC2BB63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D4C0DD-2899-44C5-9EE0-F812C06296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2B0C6-BB5B-4CD2-805F-8BE182F131F1}" type="datetimeFigureOut">
              <a:rPr lang="de-CH" smtClean="0"/>
              <a:t>13.11.2018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DD9610-6BAF-484B-8852-7A32DFA10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392931-7CFD-4C6F-84F3-F4EA345DE2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371FEE-18CB-41D7-950E-55971061F31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5094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51" y="1268414"/>
            <a:ext cx="979170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00151" y="2205039"/>
            <a:ext cx="979170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pic>
        <p:nvPicPr>
          <p:cNvPr id="1031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42875"/>
            <a:ext cx="2491317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800"/>
          </a:p>
        </p:txBody>
      </p:sp>
    </p:spTree>
    <p:extLst>
      <p:ext uri="{BB962C8B-B14F-4D97-AF65-F5344CB8AC3E}">
        <p14:creationId xmlns:p14="http://schemas.microsoft.com/office/powerpoint/2010/main" val="93435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3540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hyperlink" Target="https://de.wikipedia.org/wiki/Elektroenzephalografi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2800" dirty="0"/>
              <a:t>Die Elektroenzephalographie</a:t>
            </a: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800" dirty="0"/>
            </a:br>
            <a:br>
              <a:rPr lang="de-CH" sz="2800" dirty="0"/>
            </a:br>
            <a:br>
              <a:rPr lang="de-CH" sz="2800" dirty="0"/>
            </a:br>
            <a:br>
              <a:rPr lang="de-CH" sz="2800" dirty="0"/>
            </a:br>
            <a:br>
              <a:rPr lang="de-CH" sz="2800" b="0" dirty="0">
                <a:solidFill>
                  <a:schemeClr val="tx1"/>
                </a:solidFill>
              </a:rPr>
            </a:br>
            <a:r>
              <a:rPr lang="de-CH" sz="1600" dirty="0"/>
              <a:t>Michael Boos, Matthias Kobi</a:t>
            </a:r>
            <a:br>
              <a:rPr lang="de-CH" sz="1600" dirty="0"/>
            </a:br>
            <a:br>
              <a:rPr lang="de-CH" sz="1600" b="0" dirty="0">
                <a:solidFill>
                  <a:schemeClr val="tx1"/>
                </a:solidFill>
              </a:rPr>
            </a:br>
            <a:r>
              <a:rPr lang="de-CH" sz="1600" dirty="0"/>
              <a:t>CLINT, Workshop Neuropsychologie</a:t>
            </a:r>
            <a:endParaRPr lang="de-CH" altLang="de-DE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Elektroden/Elektrodenkappen</a:t>
            </a:r>
          </a:p>
        </p:txBody>
      </p:sp>
      <p:pic>
        <p:nvPicPr>
          <p:cNvPr id="4" name="Picture 21" descr="e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5446" y="2094317"/>
            <a:ext cx="1714411" cy="17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2094316"/>
            <a:ext cx="1626296" cy="18387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9162" y="4125337"/>
            <a:ext cx="3055844" cy="23613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5086" y="2480687"/>
            <a:ext cx="2476500" cy="3289300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B8EF593-BAC8-402F-B668-EC24564D554C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11F1F1E7-2643-4810-ADED-66A7D153F2B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1DDE3483-12EB-4F69-B335-D7F12F67A56D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18AB0B3-9B57-4C12-8CC3-0B866D995078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8DFE931F-67F3-444E-BEFA-F50B99823BE7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F42CBDD0-0223-43E1-A2BD-81F37D7DF5A1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665246A8-E5A4-4FCC-8848-809637D83C29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2EF1C68D-B1DD-4838-9CD4-51D1E879A9F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08340F6B-0C6E-4B0A-BD27-42B570C25839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5E9758C-280F-498E-A8A6-881CE4BC4537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Messung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B3E0B3C1-57A3-41C1-B53F-975DEF4094C9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BB69166-639E-4E41-B694-1F08D05010C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49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charset="0"/>
                <a:ea typeface="MS PGothic" charset="0"/>
              </a:rPr>
              <a:t>Präsentationscomputer</a:t>
            </a:r>
          </a:p>
        </p:txBody>
      </p:sp>
      <p:pic>
        <p:nvPicPr>
          <p:cNvPr id="26626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845520"/>
            <a:ext cx="32893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feld 8"/>
          <p:cNvSpPr txBox="1">
            <a:spLocks noChangeArrowheads="1"/>
          </p:cNvSpPr>
          <p:nvPr/>
        </p:nvSpPr>
        <p:spPr bwMode="auto">
          <a:xfrm>
            <a:off x="6642100" y="3563170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1800" dirty="0"/>
              <a:t>PC 2: EEG-Aufnahmesoftware</a:t>
            </a:r>
          </a:p>
        </p:txBody>
      </p:sp>
      <p:grpSp>
        <p:nvGrpSpPr>
          <p:cNvPr id="2" name="Gruppierung 1"/>
          <p:cNvGrpSpPr/>
          <p:nvPr/>
        </p:nvGrpSpPr>
        <p:grpSpPr>
          <a:xfrm>
            <a:off x="1981200" y="2372320"/>
            <a:ext cx="4229100" cy="2705100"/>
            <a:chOff x="457200" y="1905000"/>
            <a:chExt cx="4229100" cy="2705100"/>
          </a:xfrm>
        </p:grpSpPr>
        <p:pic>
          <p:nvPicPr>
            <p:cNvPr id="26633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146300"/>
              <a:ext cx="3289300" cy="246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Textfeld 7"/>
            <p:cNvSpPr txBox="1">
              <a:spLocks noChangeArrowheads="1"/>
            </p:cNvSpPr>
            <p:nvPr/>
          </p:nvSpPr>
          <p:spPr bwMode="auto">
            <a:xfrm>
              <a:off x="647700" y="1905000"/>
              <a:ext cx="403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800"/>
                <a:t>PC 1: Presentation Software</a:t>
              </a:r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4152900" y="1898280"/>
            <a:ext cx="5029200" cy="2785440"/>
            <a:chOff x="2628900" y="1430960"/>
            <a:chExt cx="5029200" cy="2785440"/>
          </a:xfrm>
        </p:grpSpPr>
        <p:grpSp>
          <p:nvGrpSpPr>
            <p:cNvPr id="26635" name="Gruppierung 12"/>
            <p:cNvGrpSpPr>
              <a:grpSpLocks/>
            </p:cNvGrpSpPr>
            <p:nvPr/>
          </p:nvGrpSpPr>
          <p:grpSpPr bwMode="auto">
            <a:xfrm>
              <a:off x="2628900" y="3149600"/>
              <a:ext cx="736600" cy="1066800"/>
              <a:chOff x="2628900" y="3149600"/>
              <a:chExt cx="736600" cy="1066800"/>
            </a:xfrm>
          </p:grpSpPr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2717800" y="3619500"/>
                <a:ext cx="647700" cy="5969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de-DE">
                  <a:solidFill>
                    <a:schemeClr val="lt1"/>
                  </a:solidFill>
                </a:endParaRPr>
              </a:p>
            </p:txBody>
          </p:sp>
          <p:cxnSp>
            <p:nvCxnSpPr>
              <p:cNvPr id="12" name="Gerade Verbindung mit Pfeil 11"/>
              <p:cNvCxnSpPr>
                <a:cxnSpLocks noChangeShapeType="1"/>
              </p:cNvCxnSpPr>
              <p:nvPr/>
            </p:nvCxnSpPr>
            <p:spPr bwMode="auto">
              <a:xfrm flipH="1" flipV="1">
                <a:off x="2628900" y="3149600"/>
                <a:ext cx="190500" cy="33020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19" name="Gruppierung 18"/>
            <p:cNvGrpSpPr>
              <a:grpSpLocks/>
            </p:cNvGrpSpPr>
            <p:nvPr/>
          </p:nvGrpSpPr>
          <p:grpSpPr bwMode="auto">
            <a:xfrm>
              <a:off x="3111500" y="1430960"/>
              <a:ext cx="4546600" cy="1564654"/>
              <a:chOff x="3111500" y="1430578"/>
              <a:chExt cx="4546600" cy="1565590"/>
            </a:xfrm>
          </p:grpSpPr>
          <p:cxnSp>
            <p:nvCxnSpPr>
              <p:cNvPr id="15" name="Gewinkelte Verbindung 14"/>
              <p:cNvCxnSpPr>
                <a:cxnSpLocks noChangeShapeType="1"/>
              </p:cNvCxnSpPr>
              <p:nvPr/>
            </p:nvCxnSpPr>
            <p:spPr bwMode="auto">
              <a:xfrm>
                <a:off x="3111500" y="2476744"/>
                <a:ext cx="4152900" cy="519424"/>
              </a:xfrm>
              <a:prstGeom prst="bentConnector3">
                <a:avLst>
                  <a:gd name="adj1" fmla="val 100153"/>
                </a:avLst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pic>
            <p:nvPicPr>
              <p:cNvPr id="26631" name="Bild 16" descr="Bildschirmfoto 2015-09-23 um 18.47.4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1100" y="1430578"/>
                <a:ext cx="1760750" cy="729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32" name="Textfeld 17"/>
              <p:cNvSpPr txBox="1">
                <a:spLocks noChangeArrowheads="1"/>
              </p:cNvSpPr>
              <p:nvPr/>
            </p:nvSpPr>
            <p:spPr bwMode="auto">
              <a:xfrm>
                <a:off x="5638800" y="1790700"/>
                <a:ext cx="20193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de-DE" sz="1800" dirty="0"/>
                  <a:t>Trigger/Marker</a:t>
                </a:r>
              </a:p>
            </p:txBody>
          </p:sp>
        </p:grp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AC65B4C4-3695-42DA-AA8E-D41563DFF61C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C9964F85-6F2F-4170-9619-5F3B1396EF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766B62D-4871-48A5-9CF6-31F1B0E7840C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7E7926C4-1004-4707-B5D5-8EA08027BD43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5A7ABA40-C7AA-4673-A788-27BEFA3056A9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D9D879BB-B69E-4197-B9F4-75989D76CC35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603BD475-78B7-44AE-9C58-E03EF0920EEC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3D1E68EF-17D0-456A-A79C-CEDC952A3D7D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05401EA-9955-47E8-9BB8-CE5AEF42E11D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D1C35FE-00F9-4214-866B-83A62D909A42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Messung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7023E9CB-0307-4474-8C2B-FEB4F87E5044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B249382-BEDE-48C1-8CC5-5DD4BBEFFFD5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036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Elektrodenplatzierung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10-20 System</a:t>
            </a:r>
          </a:p>
        </p:txBody>
      </p:sp>
      <p:pic>
        <p:nvPicPr>
          <p:cNvPr id="4" name="Bild 3" descr="Bildschirmfoto 2015-09-11 um 10.4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028" y="1771651"/>
            <a:ext cx="4130088" cy="40126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293403" y="5786168"/>
            <a:ext cx="7404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Milnik</a:t>
            </a:r>
            <a:r>
              <a:rPr lang="de-DE" sz="1000" dirty="0"/>
              <a:t> V (2009): Anleitung zur Elektrodenplatzierung des internationalen 10–20-Systems. Das Neurophysiologie-Labor 31: 1–35.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E25F6B06-8715-467C-8E5E-C754FB3E5E06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4838EE6C-86FE-4A93-ADC0-F36BE523D0D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94F60294-80F4-4B3D-B96C-64C371DB9A69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2813DA74-F10E-4ED4-9F1A-75A3B808309E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FDF5B68-E0E6-4C52-B637-5389E5207D99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DACE6D3-673A-4858-AEF9-1F0393A06F4E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DB2AD7F6-75C2-4D61-9C94-3C05E0B043C6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EDBAAC8-0989-4186-B7B6-975117683A8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0D6DA1C4-6539-44DB-990B-97993E98E163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4E81195-D3A6-4119-B8FF-28AE8B102235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Messung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65BFDFC-2C3D-4AB4-9797-E91C74F531AE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6954FC4-3CB5-4101-928E-D675D1589F0E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746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Leitfähigkeit der Elektroden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382" y="2205447"/>
            <a:ext cx="4391547" cy="307408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762" y="3834946"/>
            <a:ext cx="2540000" cy="1854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68" y="1503565"/>
            <a:ext cx="2133600" cy="2133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1026791" y="5765438"/>
            <a:ext cx="5984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Wellach</a:t>
            </a:r>
            <a:r>
              <a:rPr lang="de-DE" sz="1000" dirty="0"/>
              <a:t> I (2011): Praxisbuch EEG: Einführung in die </a:t>
            </a:r>
            <a:r>
              <a:rPr lang="de-DE" sz="1000" dirty="0" err="1"/>
              <a:t>Befundung</a:t>
            </a:r>
            <a:r>
              <a:rPr lang="de-DE" sz="1000" dirty="0"/>
              <a:t>, Beurteilung und Differenzialdiagnose.</a:t>
            </a:r>
          </a:p>
          <a:p>
            <a:r>
              <a:rPr lang="de-DE" sz="1000" dirty="0"/>
              <a:t>https://</a:t>
            </a:r>
            <a:r>
              <a:rPr lang="de-DE" sz="1000" dirty="0" err="1"/>
              <a:t>www.uni-marburg.de</a:t>
            </a:r>
            <a:r>
              <a:rPr lang="de-DE" sz="1000" dirty="0"/>
              <a:t>/fb04/team-</a:t>
            </a:r>
            <a:r>
              <a:rPr lang="de-DE" sz="1000" dirty="0" err="1"/>
              <a:t>schuboe</a:t>
            </a:r>
            <a:r>
              <a:rPr lang="de-DE" sz="1000" dirty="0"/>
              <a:t>/</a:t>
            </a:r>
            <a:r>
              <a:rPr lang="de-DE" sz="1000" dirty="0" err="1"/>
              <a:t>research</a:t>
            </a:r>
            <a:r>
              <a:rPr lang="de-DE" sz="1000" dirty="0"/>
              <a:t>/</a:t>
            </a:r>
            <a:r>
              <a:rPr lang="de-DE" sz="1000" dirty="0" err="1"/>
              <a:t>labs</a:t>
            </a:r>
            <a:r>
              <a:rPr lang="de-DE" sz="1000" dirty="0"/>
              <a:t>/</a:t>
            </a:r>
            <a:r>
              <a:rPr lang="de-DE" sz="1000" dirty="0" err="1"/>
              <a:t>eeg_labs</a:t>
            </a:r>
            <a:endParaRPr lang="de-DE" sz="1000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C17C5C9-6E3F-43CB-87DE-56AAF97F657F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9524A3AB-FC8A-486B-B512-5A49BE0401B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CA12A816-8F2E-4C6E-83B5-26939FE31ACC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8C2AF109-3977-4CA9-B0B1-E873837B6A7B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C5F4E7E7-E670-43E7-A123-240F56435300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EC0B9DB5-0467-4F8F-A5A6-817D74672A77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5729E70F-4841-4FD9-88F4-372ED2284B8A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4D884681-C775-4AA8-8593-E1D17E567CB3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9676992D-6597-4457-857E-DA967EC4AA01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8B3702C9-2AE9-4E4D-A964-72ACD2A06DE6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Messung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119A1B5F-A7F5-4CDC-9E89-1AECA662998D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1A9268E-7DE1-4595-A927-33E1FE90DE85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451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6ECAE7-EE31-4162-A2B2-DDE6AA53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Datenvorverarbeitung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323E5-8E62-4FD1-AE80-1E2FB346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  <a:defRPr/>
            </a:pPr>
            <a:r>
              <a:rPr lang="de-DE" dirty="0">
                <a:solidFill>
                  <a:srgbClr val="000000"/>
                </a:solidFill>
              </a:rPr>
              <a:t>Koordinaten einlesen (je nach EEG-System)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  <a:defRPr/>
            </a:pPr>
            <a:r>
              <a:rPr lang="de-DE" dirty="0">
                <a:solidFill>
                  <a:srgbClr val="000000"/>
                </a:solidFill>
              </a:rPr>
              <a:t>Filter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  <a:defRPr/>
            </a:pPr>
            <a:r>
              <a:rPr lang="de-DE" dirty="0">
                <a:solidFill>
                  <a:srgbClr val="000000"/>
                </a:solidFill>
              </a:rPr>
              <a:t>Artefakt-Korrektur</a:t>
            </a:r>
          </a:p>
          <a:p>
            <a:pPr marL="285750" lvl="0" indent="-285750" fontAlgn="auto">
              <a:spcBef>
                <a:spcPts val="0"/>
              </a:spcBef>
              <a:spcAft>
                <a:spcPts val="0"/>
              </a:spcAft>
              <a:buFont typeface="PingFangSC-Regular" charset="-122"/>
              <a:buChar char="－"/>
              <a:defRPr/>
            </a:pPr>
            <a:r>
              <a:rPr lang="de-DE" dirty="0">
                <a:solidFill>
                  <a:srgbClr val="000000"/>
                </a:solidFill>
              </a:rPr>
              <a:t>Interpolation</a:t>
            </a:r>
          </a:p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19978559-B81E-4C89-A441-A60400A281F5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955F77F9-E60B-4518-81B1-1ACD5D04B02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6261C8DD-5589-4141-BDE5-64A8F65C6CED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75C7A9A1-ADCA-42AC-9E6C-3EFEB605F93D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37013958-FF18-4812-9121-B075A2ACACAB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83872C4-CAEE-4AD0-A88C-BC9525D2D6DB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C164A710-C7AB-41E8-B508-FC25BA246F6B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91FCAC1-FE99-482E-84BD-34F8732ECE23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B06CE8D-A65F-4238-80AC-8889A88AB7A1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3932ADF-4DB0-4AF8-B927-DB0144C77B1C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15413F4-64B6-4077-9D7A-3170FD9F67CD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232E113-9967-4D2F-A01B-B72E2AE0FF19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30962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1D1431-FED7-49D3-9327-9E739F96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Koordinaten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7C94E7-53AB-424C-A903-54CC734B3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Bild 6" descr="Bildschirmfoto 2015-09-23 um 18.51.18.png">
            <a:extLst>
              <a:ext uri="{FF2B5EF4-FFF2-40B4-BE49-F238E27FC236}">
                <a16:creationId xmlns:a16="http://schemas.microsoft.com/office/drawing/2014/main" id="{43177820-F638-4097-A27C-9D08AB177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76" y="2276872"/>
            <a:ext cx="5533372" cy="3240360"/>
          </a:xfrm>
          <a:prstGeom prst="rect">
            <a:avLst/>
          </a:prstGeom>
        </p:spPr>
      </p:pic>
      <p:pic>
        <p:nvPicPr>
          <p:cNvPr id="5" name="Bild 5" descr="Bildschirmfoto 2015-09-23 um 15.59.19.png">
            <a:extLst>
              <a:ext uri="{FF2B5EF4-FFF2-40B4-BE49-F238E27FC236}">
                <a16:creationId xmlns:a16="http://schemas.microsoft.com/office/drawing/2014/main" id="{43161719-F773-4EB4-B233-E983B31C17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887289"/>
            <a:ext cx="3311848" cy="216716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1170E04-F048-4905-A151-BE1DF666A2C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54B23B2A-E6F0-4D3B-9225-E7B3D6D7F56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A660722B-5A19-47BD-A059-7A7D91C8FD6F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6FA54241-039D-41FE-BAEC-FEBDF4FFB006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73813E2B-AFFA-4B02-810F-A5F6940A7C07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007BFC90-4A91-471F-946F-7D90DD6813E4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6708908D-697D-4D76-B7D6-E7F7E5D2A374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5126063-04DF-4A15-9194-A1A5A5C74006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1536EAB4-7FBA-4322-9FDF-6733E640EEBC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A0E2807-5316-4096-A19A-573A10FB3C22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90E63F9-3A54-480A-9D69-AC3DFE86832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9F11BA7-2A56-49F5-B44E-63866E2E725B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2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4362A9-D4C3-4F23-84F1-CDA2A4F8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Filter</a:t>
            </a:r>
          </a:p>
        </p:txBody>
      </p:sp>
      <p:pic>
        <p:nvPicPr>
          <p:cNvPr id="6" name="Inhaltsplatzhalter 3">
            <a:extLst>
              <a:ext uri="{FF2B5EF4-FFF2-40B4-BE49-F238E27FC236}">
                <a16:creationId xmlns:a16="http://schemas.microsoft.com/office/drawing/2014/main" id="{862417A0-A9FD-4DB9-95FF-AAC34F319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896" y="2903016"/>
            <a:ext cx="6757241" cy="3303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6A74D29-5A65-4A09-816A-4035023E38E2}"/>
              </a:ext>
            </a:extLst>
          </p:cNvPr>
          <p:cNvSpPr txBox="1"/>
          <p:nvPr/>
        </p:nvSpPr>
        <p:spPr>
          <a:xfrm>
            <a:off x="1200151" y="2144579"/>
            <a:ext cx="969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Ziel: das interessierende Signal vom Rauschen (restliche Signal,</a:t>
            </a:r>
          </a:p>
          <a:p>
            <a:r>
              <a:rPr lang="de-DE" dirty="0"/>
              <a:t>welches nicht interessiert) trennen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5F8FD76-4E83-475D-8189-5662B67390B5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F0E1B456-7B93-4E2B-902F-F76F4E69216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191E904-5210-458C-9543-2BD728321BC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E0708AB-551D-40A4-94AA-66AB72967228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9429BF28-724C-4E95-915D-E30B7A516169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160102A1-642B-4896-B75D-B6CC51C50A09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3CE0F67E-1EB1-4DCC-A3EA-B9DC41A3BFB8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C7816B4-068A-48A8-B1A6-99D71AB2F3F2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AADBD87-B542-45CD-ADC0-4785FF04A077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AE4B1EC4-515E-4828-8629-63CA4DCAEF71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1A077F86-E1B5-498C-A09A-9F18C3C13845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621B83F2-2F79-4624-9339-3A0A705687DD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C559500-C11E-4330-8406-983E044DF8D3}"/>
              </a:ext>
            </a:extLst>
          </p:cNvPr>
          <p:cNvGrpSpPr/>
          <p:nvPr/>
        </p:nvGrpSpPr>
        <p:grpSpPr>
          <a:xfrm>
            <a:off x="2095266" y="1552866"/>
            <a:ext cx="7443537" cy="4780614"/>
            <a:chOff x="2095266" y="1552866"/>
            <a:chExt cx="7443537" cy="4780614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1FF4ABC7-1780-4919-81FD-84E911381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266" y="1552866"/>
              <a:ext cx="7443537" cy="4686672"/>
            </a:xfrm>
            <a:prstGeom prst="rect">
              <a:avLst/>
            </a:prstGeom>
          </p:spPr>
        </p:pic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04224FB8-9287-4B3C-8E4B-622838C3DD07}"/>
                </a:ext>
              </a:extLst>
            </p:cNvPr>
            <p:cNvSpPr/>
            <p:nvPr/>
          </p:nvSpPr>
          <p:spPr>
            <a:xfrm>
              <a:off x="2470951" y="6087259"/>
              <a:ext cx="6096000" cy="2462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de-CH" sz="1000" dirty="0"/>
                <a:t>http://www.learningaboutelectronics.com/Articles/Quality-factor-calculator.php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2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FF968-7079-4CA6-9EDD-9C4C4BF5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Artefakte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74178A-51B6-4862-A171-4A5E636E6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Augenartefakte (Lidschlag, horizontale Augenbewegung)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Schwitzartefakte (~ 0.1 Hz)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Muskelartefakte (&gt; 15 Hz)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Technische Artefakte (z.B. 50/60 Hz)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EKG-/Pulsartefakte</a:t>
            </a:r>
          </a:p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09EEAB6-22C6-460B-B8D0-6F344DC67A66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D89F3E85-23AA-4058-B4DD-32AB6FA97A3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CD3BF419-05E8-462D-820B-059873A37822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5AC9E4FF-8DD0-422F-9E57-54D09E6D3B9B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C6ACD1E0-239E-456A-9E2B-B2C58855A304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569F556-7780-4D9B-B250-3C9B76EFEF75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E361D3F-61F3-44AB-90AF-58AFC01663C0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91CCE5D-23F1-4BA4-8D29-D14E13CCB42A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BA4E40E1-33F6-4FE5-91C3-56541EDB1D4D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518655F-CA62-451A-BC31-11EE4AB3C4F9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84CD73D-836E-4484-B7AD-5A8389340D7D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854D83EA-456E-41AA-8E45-56B7646B33F7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2127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Augenartefakte</a:t>
            </a:r>
          </a:p>
        </p:txBody>
      </p:sp>
      <p:pic>
        <p:nvPicPr>
          <p:cNvPr id="4" name="Bild 3" descr="Bildschirmfoto 2015-09-24 um 15.05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841" y="2398235"/>
            <a:ext cx="3316784" cy="3727372"/>
          </a:xfrm>
          <a:prstGeom prst="rect">
            <a:avLst/>
          </a:prstGeom>
        </p:spPr>
      </p:pic>
      <p:pic>
        <p:nvPicPr>
          <p:cNvPr id="5" name="Bild 4" descr="Bildschirmfoto 2015-09-24 um 15.09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81" y="2387909"/>
            <a:ext cx="1514004" cy="373769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4398970" y="2021152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Lidschluss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7522067" y="2021152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Sakkaden</a:t>
            </a:r>
            <a:endParaRPr lang="de-DE" sz="14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20A52ED-C593-4D9B-B75D-457C2361E50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956AF809-FCBB-469C-B6CC-5E270C1C9B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05656CB6-6DD7-4649-BC06-566CF4FBF5A4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F112EA38-9F69-44FC-AD94-810E4FC7BD8E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0F4CFDD-52B9-45C0-901E-1B60AB2A0C69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238955CD-3ED6-4AC7-9AD2-E575F0393524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21459CE4-9FDC-4561-8608-052DBDFE972C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2DA81D6-9BE0-4264-BB9D-B0220A611B0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621EC66-1803-4ED9-84D6-8D1A00F098CC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6823A24-EB79-4505-9E56-9B59E7F97657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5013F3F8-2DA6-4289-9571-B431EF4FB1CC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5A1A4054-5BC2-4317-9D71-3B979AB92F07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509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Independent </a:t>
            </a:r>
            <a:r>
              <a:rPr lang="de-DE" dirty="0" err="1"/>
              <a:t>component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(ICA) </a:t>
            </a:r>
            <a:r>
              <a:rPr lang="mr-IN" dirty="0"/>
              <a:t>–</a:t>
            </a:r>
            <a:r>
              <a:rPr lang="de-DE" dirty="0"/>
              <a:t> vorher-nachher</a:t>
            </a:r>
          </a:p>
        </p:txBody>
      </p:sp>
      <p:pic>
        <p:nvPicPr>
          <p:cNvPr id="4" name="Bild 3" descr="Bildschirmfoto 2015-09-17 um 19.10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19" y="2098307"/>
            <a:ext cx="7287291" cy="291937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4017368-082E-4AC9-9E64-AE5193DDD114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55DB392A-0FF4-4496-ADF9-936D97394B3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9CCC1BF6-6BFE-4AC6-9EC4-F5B598A915B0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13A909E-B81B-4ED7-AEBC-72FB116FEEE7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4B540157-4DF0-4848-90AD-AE8203642E20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EDB33D1E-140F-477A-A27B-2FA92FE76F5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749A341-85E7-4138-A3D0-B3BE4AFF6FD2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0D9B7FF-3EC9-4D96-8FC9-2785B6599E6E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CA7E4E7-F12E-402C-9EE8-05C864833151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CDAAB1D4-667E-440D-BA5B-6928CAAE3175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CCCAF7E-85C4-431A-9521-B20E9ED295DA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E719C5A-5147-415C-8315-9AEEE7E84E77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9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3256771"/>
            <a:ext cx="10078312" cy="369332"/>
            <a:chOff x="1157146" y="6283818"/>
            <a:chExt cx="10078312" cy="369332"/>
          </a:xfrm>
        </p:grpSpPr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00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-0.00052 0.4534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Muskelartefakte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Kaumuskulatur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Schlucken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Nackenmuskulatur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Stirnrunzeln</a:t>
            </a:r>
          </a:p>
          <a:p>
            <a:pPr marL="285750" lvl="1" indent="-285750">
              <a:buFont typeface="PingFangSC-Regular" charset="-122"/>
              <a:buChar char="－"/>
            </a:pPr>
            <a:r>
              <a:rPr lang="de-DE" dirty="0"/>
              <a:t>Bewegung</a:t>
            </a:r>
            <a:br>
              <a:rPr lang="de-DE" dirty="0"/>
            </a:br>
            <a:endParaRPr lang="de-DE" dirty="0"/>
          </a:p>
          <a:p>
            <a:pPr marL="0" lvl="1" indent="0">
              <a:buNone/>
            </a:pPr>
            <a:r>
              <a:rPr lang="de-DE" dirty="0"/>
              <a:t>→ „rausschneiden/markieren“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5" name="Bild 4" descr="Bildschirmfoto 2015-09-24 um 11.05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187" y="1791308"/>
            <a:ext cx="4394473" cy="4469933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337108E-0F58-4AB8-9AF7-A35B491CCDA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E6B52718-8C98-4568-B218-F868D3A4F70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2DD4BC5B-26BC-49B7-95CD-C821506C4AD3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8DB9EBF6-CE6A-450C-BBE2-D26DC8B92FFA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5C428E8-18AE-4D0A-94B5-18304D1A5715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9A7C7482-4ECD-471F-8E6C-A486119CBA17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E57063D-AA81-4A53-816A-7EB86A5A2A28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D714CAFB-41A3-4C05-8914-31F90F7CF7A0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1562B3F-9232-4717-B3BD-B09F3EB757DC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0A6BDF8-3674-4433-B26B-0BA43B8AFF62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F8C61CC-E766-4D9F-8407-81B2AC374440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9D4A35-5773-495E-A042-DB25A607B981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4348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Interpolation</a:t>
            </a:r>
          </a:p>
        </p:txBody>
      </p:sp>
      <p:pic>
        <p:nvPicPr>
          <p:cNvPr id="4" name="Bild 3" descr="Bildschirmfoto 2015-09-24 um 15.27.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46" y="362274"/>
            <a:ext cx="2978710" cy="3056416"/>
          </a:xfrm>
          <a:prstGeom prst="rect">
            <a:avLst/>
          </a:prstGeom>
        </p:spPr>
      </p:pic>
      <p:pic>
        <p:nvPicPr>
          <p:cNvPr id="5" name="Bild 4" descr="Bildschirmfoto 2015-09-23 um 18.10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58" y="2061012"/>
            <a:ext cx="4485996" cy="2150758"/>
          </a:xfrm>
          <a:prstGeom prst="rect">
            <a:avLst/>
          </a:prstGeom>
        </p:spPr>
      </p:pic>
      <p:pic>
        <p:nvPicPr>
          <p:cNvPr id="6" name="Bild 5" descr="Bildschirmfoto 2015-09-23 um 18.12.0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47" y="3567957"/>
            <a:ext cx="4041909" cy="200860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552755" y="2688537"/>
            <a:ext cx="601507" cy="601507"/>
          </a:xfrm>
          <a:prstGeom prst="ellipse">
            <a:avLst/>
          </a:prstGeom>
          <a:noFill/>
          <a:ln w="3492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9E12946-8DEF-1E47-BC13-C15E6F14A5C7}"/>
              </a:ext>
            </a:extLst>
          </p:cNvPr>
          <p:cNvSpPr txBox="1"/>
          <p:nvPr/>
        </p:nvSpPr>
        <p:spPr>
          <a:xfrm>
            <a:off x="3684376" y="421177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vorher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914A86D-90A8-6F46-9F68-82DBA3EB73C9}"/>
              </a:ext>
            </a:extLst>
          </p:cNvPr>
          <p:cNvSpPr txBox="1"/>
          <p:nvPr/>
        </p:nvSpPr>
        <p:spPr>
          <a:xfrm>
            <a:off x="7315807" y="5581227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/>
              <a:t>nachher</a:t>
            </a: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1B44814D-5142-432B-8678-A77F5ADD9831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2B64B7C6-8783-424F-914B-7DF1A623AF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2BE14D7D-6379-4832-B522-664508782F14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CBC99580-BAAD-4707-88CE-8BEA5E69EBE6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241551C5-1E67-4372-9FC5-2132F598C0A5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Gerader Verbinder 25">
              <a:extLst>
                <a:ext uri="{FF2B5EF4-FFF2-40B4-BE49-F238E27FC236}">
                  <a16:creationId xmlns:a16="http://schemas.microsoft.com/office/drawing/2014/main" id="{2C719C73-021C-4DA8-B46D-274DB6C6B5B7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F538D26D-9223-48BB-89B9-8AF3D97E892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0E3899A-04A6-48DC-9B0E-AC031DFB74D4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F30F4A54-F7E7-48AF-AB2E-B3170BF5BE75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A04EF554-5EB1-423B-802D-52BBD2A8415F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F3DF0DAA-64B6-405F-857C-B1464CC8246B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Vorverarbeitung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C8D391D-25C7-4E3C-B3B4-D2F9C143C167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809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ED30A-1EAA-4064-8A24-E9B2616E2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Ereigniskorrelierte Potentiale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9B7A21-1133-4C83-BE82-79A45D633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Grundlage: Ein Ereignis evoziert eine neuronale Reaktion des Gehirns, die sich in der Synchronisation grösserer Zellverbände äussert.</a:t>
            </a:r>
          </a:p>
          <a:p>
            <a:endParaRPr lang="de-CH" dirty="0"/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F7106C6F-041C-4581-84A4-610BC8916E57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4BAEF797-07BA-4CC9-B6EB-BDE4064BA11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29B5AA8D-7FFF-43FF-B89B-D649806098FB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E749E2E9-F9BF-4E6A-86B9-8C2D975650DD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728D8B9-CEE6-4C04-B36C-FC3CBEE052EB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A20A79D6-3DEB-424A-9081-BDB0BE1B48D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FFA7AFD-7307-48C5-9EA2-E5F3EAB56F78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A6B304B-0919-427D-9B27-DF969F89807C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586B205-A8F8-475C-8750-08FF2CEC29B8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CAB4435D-B831-48DD-BCFC-771BCEB04C3F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76BACF52-573F-4658-977B-63377DB255DA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FD55EF31-44E9-4D06-BEE2-DDFEE2F1D605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  <p:sp>
        <p:nvSpPr>
          <p:cNvPr id="16" name="Rechteck 15">
            <a:extLst>
              <a:ext uri="{FF2B5EF4-FFF2-40B4-BE49-F238E27FC236}">
                <a16:creationId xmlns:a16="http://schemas.microsoft.com/office/drawing/2014/main" id="{5AD7FF63-6534-43E8-B928-7123258DE124}"/>
              </a:ext>
            </a:extLst>
          </p:cNvPr>
          <p:cNvSpPr/>
          <p:nvPr/>
        </p:nvSpPr>
        <p:spPr>
          <a:xfrm>
            <a:off x="2347397" y="6061218"/>
            <a:ext cx="21884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00" dirty="0"/>
              <a:t>https://slideplayer.org/slide/877733/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E737BED-6142-4FFA-9E9D-3223012A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197" y="2764051"/>
            <a:ext cx="4021356" cy="326176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09AAC1E-F479-4130-8E06-FCC04145E86A}"/>
              </a:ext>
            </a:extLst>
          </p:cNvPr>
          <p:cNvSpPr txBox="1"/>
          <p:nvPr/>
        </p:nvSpPr>
        <p:spPr>
          <a:xfrm>
            <a:off x="7011122" y="4148932"/>
            <a:ext cx="35378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700" dirty="0"/>
              <a:t>Durch Mittelung wird zufälliges Rauschen eliminiert.</a:t>
            </a:r>
          </a:p>
        </p:txBody>
      </p:sp>
    </p:spTree>
    <p:extLst>
      <p:ext uri="{BB962C8B-B14F-4D97-AF65-F5344CB8AC3E}">
        <p14:creationId xmlns:p14="http://schemas.microsoft.com/office/powerpoint/2010/main" val="3148749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EAD25A-7DF0-4A63-9EDB-375A613B8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Ereigniskorrelierte Potentiale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14E2A47-3460-4ED5-9E08-48408620F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2120" t="25070" r="52951" b="26059"/>
          <a:stretch/>
        </p:blipFill>
        <p:spPr>
          <a:xfrm>
            <a:off x="1200149" y="1771651"/>
            <a:ext cx="8405497" cy="3969264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0CB4F9BC-C517-4905-843F-49DF8D3E617C}"/>
              </a:ext>
            </a:extLst>
          </p:cNvPr>
          <p:cNvSpPr/>
          <p:nvPr/>
        </p:nvSpPr>
        <p:spPr>
          <a:xfrm>
            <a:off x="1200149" y="5740915"/>
            <a:ext cx="148309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000" dirty="0" err="1"/>
              <a:t>Friederici</a:t>
            </a:r>
            <a:r>
              <a:rPr lang="de-CH" sz="1000" dirty="0"/>
              <a:t> (2011, S. 25)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CFD0743B-6D84-49DA-8ACE-A800A2F9D71B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34C28BA6-BAF5-4E45-8118-C4EF477F988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27195EA1-40E6-448E-A143-4C8BFEBCDFEE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4378F9AC-70E9-462D-8A99-D39B8223FFFD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8F524831-38E1-48AF-9DA3-881AAFF57A9A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r Verbinder 22">
              <a:extLst>
                <a:ext uri="{FF2B5EF4-FFF2-40B4-BE49-F238E27FC236}">
                  <a16:creationId xmlns:a16="http://schemas.microsoft.com/office/drawing/2014/main" id="{8A3F1EA7-86A4-4576-99C9-E825ACBC2C24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996B9AE4-0CB4-426A-86D7-0BB13898FBD2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7E97562A-2F47-4CD0-B138-C052FF2D56F0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48141FC-3863-4EC1-AFC6-860BA7621D41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1C4E719F-4F54-4325-AC7B-E7CBCBF6C753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AF630F2-4F93-4E88-8421-FFD4ADCA1D8B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2B7FDC6D-C90E-441E-B235-5951D5F6C1FA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9332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Frequenzbasierte Analysen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500" dirty="0"/>
              <a:t>Das EEG-Signal ist eine lineare Überlagerung von Oszillationen in verschiedenen Frequenzbereichen: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DFC286E9-C4EE-0547-A291-8E41EFC1BD6B}"/>
              </a:ext>
            </a:extLst>
          </p:cNvPr>
          <p:cNvGrpSpPr/>
          <p:nvPr/>
        </p:nvGrpSpPr>
        <p:grpSpPr>
          <a:xfrm>
            <a:off x="3377952" y="2910331"/>
            <a:ext cx="5436096" cy="3182495"/>
            <a:chOff x="0" y="1484313"/>
            <a:chExt cx="9178925" cy="5373687"/>
          </a:xfrm>
        </p:grpSpPr>
        <p:pic>
          <p:nvPicPr>
            <p:cNvPr id="6" name="Picture 3" descr="summ_3sines">
              <a:extLst>
                <a:ext uri="{FF2B5EF4-FFF2-40B4-BE49-F238E27FC236}">
                  <a16:creationId xmlns:a16="http://schemas.microsoft.com/office/drawing/2014/main" id="{F9E159E7-0D6A-E445-A647-F08D630E61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6" t="9317" r="15569" b="13252"/>
            <a:stretch>
              <a:fillRect/>
            </a:stretch>
          </p:blipFill>
          <p:spPr bwMode="auto">
            <a:xfrm>
              <a:off x="0" y="4913313"/>
              <a:ext cx="9144000" cy="1944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sine1t">
              <a:extLst>
                <a:ext uri="{FF2B5EF4-FFF2-40B4-BE49-F238E27FC236}">
                  <a16:creationId xmlns:a16="http://schemas.microsoft.com/office/drawing/2014/main" id="{6F661BD0-B63A-C64B-B501-B40887979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3" t="11942" r="16423" b="13255"/>
            <a:stretch>
              <a:fillRect/>
            </a:stretch>
          </p:blipFill>
          <p:spPr bwMode="auto">
            <a:xfrm>
              <a:off x="0" y="1484313"/>
              <a:ext cx="9144000" cy="865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5" descr="sine2t">
              <a:extLst>
                <a:ext uri="{FF2B5EF4-FFF2-40B4-BE49-F238E27FC236}">
                  <a16:creationId xmlns:a16="http://schemas.microsoft.com/office/drawing/2014/main" id="{F1C4AD7E-6C73-B04B-90C4-59327F72A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13" t="13255" r="16571" b="15880"/>
            <a:stretch>
              <a:fillRect/>
            </a:stretch>
          </p:blipFill>
          <p:spPr bwMode="auto">
            <a:xfrm>
              <a:off x="0" y="2781300"/>
              <a:ext cx="9144000" cy="57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sine3t">
              <a:extLst>
                <a:ext uri="{FF2B5EF4-FFF2-40B4-BE49-F238E27FC236}">
                  <a16:creationId xmlns:a16="http://schemas.microsoft.com/office/drawing/2014/main" id="{5A31E1EB-FA39-DB4B-A2B8-B42E25E61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62" t="13255" r="15637" b="16405"/>
            <a:stretch>
              <a:fillRect/>
            </a:stretch>
          </p:blipFill>
          <p:spPr bwMode="auto">
            <a:xfrm>
              <a:off x="34925" y="3716338"/>
              <a:ext cx="9144000" cy="647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 Box 7">
              <a:extLst>
                <a:ext uri="{FF2B5EF4-FFF2-40B4-BE49-F238E27FC236}">
                  <a16:creationId xmlns:a16="http://schemas.microsoft.com/office/drawing/2014/main" id="{FBCF88E6-3D7F-8341-BCCC-13D681199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6100" y="2043550"/>
              <a:ext cx="649288" cy="779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400" b="1" dirty="0"/>
                <a:t>+</a:t>
              </a:r>
            </a:p>
          </p:txBody>
        </p:sp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85C697EE-7727-0C4C-A141-7856A0B347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0" y="3213100"/>
              <a:ext cx="649288" cy="779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400" b="1"/>
                <a:t>+</a:t>
              </a:r>
            </a:p>
          </p:txBody>
        </p:sp>
        <p:sp>
          <p:nvSpPr>
            <p:cNvPr id="12" name="Text Box 9">
              <a:extLst>
                <a:ext uri="{FF2B5EF4-FFF2-40B4-BE49-F238E27FC236}">
                  <a16:creationId xmlns:a16="http://schemas.microsoft.com/office/drawing/2014/main" id="{28AB6471-6F0F-194F-8852-5B044DBE9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8000" y="4353694"/>
              <a:ext cx="649288" cy="779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sz="2400" b="1" dirty="0"/>
                <a:t>=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A01EC672-E189-4809-93A3-FCFAE8255EAC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BD359F4-C9B0-4341-8EB4-CE81A6F77EE2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130B0B7-7475-4C20-9073-7F170CEE23F4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EB824736-2990-4A5C-B260-1ACFF0E7B519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5C6E151E-81F4-4534-BE8C-D9181CEA6748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E2BED960-7260-4FFA-87A9-D63A24445D16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r Verbinder 19">
              <a:extLst>
                <a:ext uri="{FF2B5EF4-FFF2-40B4-BE49-F238E27FC236}">
                  <a16:creationId xmlns:a16="http://schemas.microsoft.com/office/drawing/2014/main" id="{09B6B789-9FD1-41CC-AFD9-6BBA5C22A21D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B567D785-D103-4B69-BB5F-6EE9E8921956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12EEAC5E-3461-49EA-810C-DD1483E3726F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BB09C70D-8269-4CE4-9D55-D2CA3646D16E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619A6B66-D2CB-476B-B8B6-A0873162FBFC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3B42CAB6-AC75-4F9B-A321-B346A03EB458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5686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31" y="1922904"/>
            <a:ext cx="7515255" cy="4537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hteck 7"/>
          <p:cNvSpPr/>
          <p:nvPr/>
        </p:nvSpPr>
        <p:spPr bwMode="auto">
          <a:xfrm>
            <a:off x="2424114" y="2044646"/>
            <a:ext cx="4175943" cy="383262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Frequenzbänder</a:t>
            </a:r>
            <a:br>
              <a:rPr lang="de-DE" dirty="0"/>
            </a:br>
            <a:r>
              <a:rPr lang="de-DE" sz="1500" dirty="0"/>
              <a:t>Kommunikation zwischen Hirnregionen</a:t>
            </a:r>
          </a:p>
        </p:txBody>
      </p:sp>
      <p:sp>
        <p:nvSpPr>
          <p:cNvPr id="4" name="Rechteck 3"/>
          <p:cNvSpPr/>
          <p:nvPr/>
        </p:nvSpPr>
        <p:spPr>
          <a:xfrm>
            <a:off x="6452136" y="6026527"/>
            <a:ext cx="84693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4"/>
              </a:rPr>
              <a:t>https://de.wikipedia.org/wiki/Elektroenzephalografie</a:t>
            </a:r>
            <a:r>
              <a:rPr lang="en-US" sz="1000" dirty="0"/>
              <a:t>; </a:t>
            </a:r>
            <a:r>
              <a:rPr lang="en-US" sz="1000" dirty="0" err="1"/>
              <a:t>Ulhaas</a:t>
            </a:r>
            <a:r>
              <a:rPr lang="en-US" sz="1000" dirty="0"/>
              <a:t> &amp; Singer (2010)</a:t>
            </a:r>
            <a:endParaRPr lang="de-DE" sz="1000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1200151" y="2328392"/>
            <a:ext cx="4679999" cy="4132181"/>
          </a:xfrm>
        </p:spPr>
        <p:txBody>
          <a:bodyPr/>
          <a:lstStyle/>
          <a:p>
            <a:pPr marL="285750" indent="-285750" algn="just">
              <a:buFont typeface="Symbol" charset="2"/>
              <a:buChar char="-"/>
            </a:pPr>
            <a:r>
              <a:rPr lang="de-DE" sz="1400" dirty="0"/>
              <a:t>Delta: 1-3 Hz (Tiefschlaf)</a:t>
            </a:r>
          </a:p>
          <a:p>
            <a:pPr marL="285750" indent="-285750" algn="just">
              <a:buFont typeface="Symbol" charset="2"/>
              <a:buChar char="-"/>
            </a:pPr>
            <a:endParaRPr lang="de-DE" sz="1400" dirty="0"/>
          </a:p>
          <a:p>
            <a:pPr marL="285750" indent="-285750" algn="just">
              <a:buFont typeface="Symbol" charset="2"/>
              <a:buChar char="-"/>
            </a:pPr>
            <a:r>
              <a:rPr lang="de-DE" sz="1400" dirty="0"/>
              <a:t>Theta: 4-7 Hz (Gedächtnis, Top-down Kontrolle,</a:t>
            </a:r>
            <a:br>
              <a:rPr lang="de-DE" sz="1400" dirty="0"/>
            </a:br>
            <a:r>
              <a:rPr lang="de-DE" sz="1400" dirty="0" err="1"/>
              <a:t>long</a:t>
            </a:r>
            <a:r>
              <a:rPr lang="de-DE" sz="1400" dirty="0"/>
              <a:t>-range Kommunikation)</a:t>
            </a:r>
          </a:p>
          <a:p>
            <a:pPr marL="285750" indent="-285750" algn="just">
              <a:buFont typeface="Symbol" charset="2"/>
              <a:buChar char="-"/>
            </a:pPr>
            <a:endParaRPr lang="de-DE" sz="1400" dirty="0"/>
          </a:p>
          <a:p>
            <a:pPr marL="285750" indent="-285750" algn="just">
              <a:buFont typeface="Symbol" charset="2"/>
              <a:buChar char="-"/>
            </a:pPr>
            <a:r>
              <a:rPr lang="de-DE" sz="1400" dirty="0"/>
              <a:t>Alpha: 8-12 Hz (Aufmerksamkeit, Inhibition, </a:t>
            </a:r>
            <a:br>
              <a:rPr lang="de-DE" sz="1400" dirty="0"/>
            </a:br>
            <a:r>
              <a:rPr lang="de-DE" sz="1400" dirty="0"/>
              <a:t>Bewusstsein, </a:t>
            </a:r>
            <a:r>
              <a:rPr lang="de-DE" sz="1400" dirty="0" err="1"/>
              <a:t>long</a:t>
            </a:r>
            <a:r>
              <a:rPr lang="de-DE" sz="1400" dirty="0"/>
              <a:t>-range Kommunikation, Top-down</a:t>
            </a:r>
            <a:br>
              <a:rPr lang="de-DE" sz="1400" dirty="0"/>
            </a:br>
            <a:r>
              <a:rPr lang="de-DE" sz="1400" dirty="0"/>
              <a:t>Kontrolle)</a:t>
            </a:r>
          </a:p>
          <a:p>
            <a:pPr marL="285750" indent="-285750" algn="just">
              <a:buFont typeface="Symbol" charset="2"/>
              <a:buChar char="-"/>
            </a:pPr>
            <a:endParaRPr lang="de-DE" sz="1400" dirty="0"/>
          </a:p>
          <a:p>
            <a:pPr marL="285750" indent="-285750" algn="just">
              <a:buFont typeface="Symbol" charset="2"/>
              <a:buChar char="-"/>
            </a:pPr>
            <a:r>
              <a:rPr lang="de-DE" sz="1400" dirty="0"/>
              <a:t>Beta: 13-30 Hz (Aufmerksamkeit, sensorische &amp; </a:t>
            </a:r>
            <a:br>
              <a:rPr lang="de-DE" sz="1400" dirty="0"/>
            </a:br>
            <a:r>
              <a:rPr lang="de-DE" sz="1400" dirty="0"/>
              <a:t>motorische Prozesse, </a:t>
            </a:r>
            <a:r>
              <a:rPr lang="de-DE" sz="1400" dirty="0" err="1"/>
              <a:t>long</a:t>
            </a:r>
            <a:r>
              <a:rPr lang="de-DE" sz="1400" dirty="0"/>
              <a:t>-range Kommunikation)</a:t>
            </a:r>
          </a:p>
          <a:p>
            <a:pPr marL="285750" indent="-285750" algn="just">
              <a:buFont typeface="Symbol" charset="2"/>
              <a:buChar char="-"/>
            </a:pPr>
            <a:endParaRPr lang="de-DE" sz="1400" dirty="0"/>
          </a:p>
          <a:p>
            <a:pPr marL="285750" indent="-285750" algn="just">
              <a:buFont typeface="Symbol" charset="2"/>
              <a:buChar char="-"/>
            </a:pPr>
            <a:r>
              <a:rPr lang="de-DE" sz="1400" dirty="0"/>
              <a:t>Gamma: 31-80 Hz (Perzeption, Aufmerksamkeit, </a:t>
            </a:r>
            <a:br>
              <a:rPr lang="de-DE" sz="1400" dirty="0"/>
            </a:br>
            <a:r>
              <a:rPr lang="de-DE" sz="1400" dirty="0"/>
              <a:t>Gedächtnis, Bewusstsein, lokale Kommunikation)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585FA1-0252-664A-A238-F3B7CCD706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816" y="402021"/>
            <a:ext cx="1296144" cy="1218376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E9F71BE-59CF-4724-8E56-73DC8C797D35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5A53FE3-0820-4B55-9EC1-6F315FB59D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74796380-DF44-406C-A84F-3FD223F36700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E294280F-0042-4DD5-A93B-6FB8F9AD2A68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E85A3EAE-C793-44C6-A9D2-9411451BE100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8198D3F7-99AC-4500-BA32-753234D9E014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B57564D-A5D0-4645-9C94-C6B83B89FAE3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38851E7D-2BA1-41F5-A98E-AE0F62C8CCF7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D48326B-4991-4B78-ADA6-1D40DF1F526B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8C35C411-F300-43B3-A861-7C450197F47A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C632D8E-563C-44D3-A09C-046DADD39A53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739D3D3D-90B7-4BC4-929A-EE2FB7EE2AAE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985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Fast Fourier Transformation (FFT)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424114" y="2205038"/>
            <a:ext cx="7343775" cy="4392314"/>
          </a:xfrm>
        </p:spPr>
        <p:txBody>
          <a:bodyPr/>
          <a:lstStyle/>
          <a:p>
            <a:r>
              <a:rPr lang="de-DE" sz="1500" dirty="0"/>
              <a:t>Gibt uns das „Rezept“ des EEG-Signals!</a:t>
            </a:r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  <a:p>
            <a:endParaRPr lang="de-DE" sz="1500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075702"/>
            <a:ext cx="5022366" cy="2441530"/>
          </a:xfrm>
          <a:prstGeom prst="rect">
            <a:avLst/>
          </a:prstGeo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A4EBFB16-3E4D-4241-9639-492C9CA2AABA}"/>
              </a:ext>
            </a:extLst>
          </p:cNvPr>
          <p:cNvSpPr/>
          <p:nvPr/>
        </p:nvSpPr>
        <p:spPr>
          <a:xfrm>
            <a:off x="1968645" y="5996830"/>
            <a:ext cx="84693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betterexplained.com</a:t>
            </a:r>
            <a:r>
              <a:rPr lang="de-DE" sz="1000" dirty="0"/>
              <a:t>/</a:t>
            </a:r>
            <a:r>
              <a:rPr lang="de-DE" sz="1000" dirty="0" err="1"/>
              <a:t>examples</a:t>
            </a:r>
            <a:r>
              <a:rPr lang="de-DE" sz="1000" dirty="0"/>
              <a:t>/</a:t>
            </a:r>
            <a:r>
              <a:rPr lang="de-DE" sz="1000" dirty="0" err="1"/>
              <a:t>fourier</a:t>
            </a:r>
            <a:r>
              <a:rPr lang="de-DE" sz="1000" dirty="0"/>
              <a:t>/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0EC9DB-E57B-2344-AE1B-6543BBD92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08" y="2441720"/>
            <a:ext cx="3434512" cy="319951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0EFE54A-51F4-5041-9066-B5595C386E66}"/>
              </a:ext>
            </a:extLst>
          </p:cNvPr>
          <p:cNvSpPr txBox="1"/>
          <p:nvPr/>
        </p:nvSpPr>
        <p:spPr>
          <a:xfrm>
            <a:off x="8472264" y="5649032"/>
            <a:ext cx="1149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Frequenz [Hz]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78F82C6-980D-6948-B4CA-6576DE20A37D}"/>
              </a:ext>
            </a:extLst>
          </p:cNvPr>
          <p:cNvSpPr txBox="1"/>
          <p:nvPr/>
        </p:nvSpPr>
        <p:spPr>
          <a:xfrm>
            <a:off x="6456040" y="422422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→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FDD321B-2B34-304D-8EBC-964EE5A08252}"/>
              </a:ext>
            </a:extLst>
          </p:cNvPr>
          <p:cNvSpPr txBox="1"/>
          <p:nvPr/>
        </p:nvSpPr>
        <p:spPr>
          <a:xfrm rot="16200000">
            <a:off x="6691915" y="4262695"/>
            <a:ext cx="997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Power [µV</a:t>
            </a:r>
            <a:r>
              <a:rPr lang="de-DE" sz="1200" baseline="30000" dirty="0"/>
              <a:t>2</a:t>
            </a:r>
            <a:r>
              <a:rPr lang="de-DE" sz="1200" dirty="0"/>
              <a:t>]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57BC103-13DA-40DE-9ABF-35A005CC9F2B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3207E823-D9BB-4EB4-A7E5-CECBD4250A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B03F01CA-5E08-4D74-8ED8-3C0629B6CF5B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Gerader Verbinder 13">
              <a:extLst>
                <a:ext uri="{FF2B5EF4-FFF2-40B4-BE49-F238E27FC236}">
                  <a16:creationId xmlns:a16="http://schemas.microsoft.com/office/drawing/2014/main" id="{9BBDC85D-B137-4120-9561-2586DE2D06E9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0E635BFB-3CBA-40BA-A098-FE690357E4A7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2905C6C3-6385-4454-A7C3-9999E40107E1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5F5018AC-B98A-484A-9BF9-C29C7237D64C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FBB87C0E-08F2-4DD5-8D5B-BA79BB71B7A9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1DB0A9C6-6C94-4A8B-ADD9-18808589E220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033971AB-FA4E-4BEC-868B-8F77CC5DC12E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5006F864-44E3-4426-9168-B3836FE11035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FE47AD82-FCFA-481E-AAFE-FC207587F7A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45023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Zeitfrequenzanalyse</a:t>
            </a:r>
          </a:p>
        </p:txBody>
      </p:sp>
      <p:pic>
        <p:nvPicPr>
          <p:cNvPr id="4" name="Bild 3" descr="Bildschirmfoto 2015-11-06 um 18.28.4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41" y="1814506"/>
            <a:ext cx="5896311" cy="4360813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5731107-C7FB-473D-92C5-DC9CE0BEFFC6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0D402433-23A7-423F-A403-1C1014BFAB7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7F6E574-94E7-42FE-B313-D0B0C8841740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84DA87A1-2023-4373-BF52-0F965BDE8A62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CCB7D876-AB0B-4AB0-83CA-7B470FD8E390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7DC276E2-F22C-4A26-BD1E-8B1BA489688F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8F74A1FC-9EB1-4B44-ADF3-C3FCF958E929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0E83CD7E-163F-400B-80D9-C66D6DFC944C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44832E20-1AF9-4200-AA1E-977F481459DF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3CDC0D28-5FC4-48F4-B375-A74A3EA80496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56A02E9-0E4F-4140-A936-0518769A79A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54DDF108-23D7-488C-B10C-12AAF44D20CD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09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C5A50-6043-4478-8E9D-8B97B87D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Forschungsfrage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CB69C-725F-4370-B8A7-402944F11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1" y="2205039"/>
            <a:ext cx="8111401" cy="3887787"/>
          </a:xfrm>
        </p:spPr>
        <p:txBody>
          <a:bodyPr/>
          <a:lstStyle/>
          <a:p>
            <a:r>
              <a:rPr lang="de-CH" dirty="0"/>
              <a:t>Zum Beispiel:</a:t>
            </a:r>
          </a:p>
          <a:p>
            <a:r>
              <a:rPr lang="de-CH" dirty="0"/>
              <a:t>Führt das Übersetzen/Dolmetschen von ELF zu einem erhöhten kognitiven </a:t>
            </a:r>
            <a:r>
              <a:rPr lang="de-CH" dirty="0" err="1"/>
              <a:t>Workload</a:t>
            </a:r>
            <a:r>
              <a:rPr lang="de-CH" dirty="0"/>
              <a:t> im Vergleich zu SE?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302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DBAC54-51FA-4C4F-8A95-CA750E06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EEG?</a:t>
            </a:r>
          </a:p>
        </p:txBody>
      </p:sp>
      <p:grpSp>
        <p:nvGrpSpPr>
          <p:cNvPr id="3" name="Gruppieren 2"/>
          <p:cNvGrpSpPr/>
          <p:nvPr/>
        </p:nvGrpSpPr>
        <p:grpSpPr>
          <a:xfrm>
            <a:off x="2880447" y="2015315"/>
            <a:ext cx="6671100" cy="3959195"/>
            <a:chOff x="2870487" y="2278118"/>
            <a:chExt cx="6671100" cy="3959195"/>
          </a:xfrm>
        </p:grpSpPr>
        <p:pic>
          <p:nvPicPr>
            <p:cNvPr id="4" name="Bild 3">
              <a:extLst>
                <a:ext uri="{FF2B5EF4-FFF2-40B4-BE49-F238E27FC236}">
                  <a16:creationId xmlns:a16="http://schemas.microsoft.com/office/drawing/2014/main" id="{2F47E17F-395A-924E-A595-A8199E360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8922" y="2278118"/>
              <a:ext cx="1205536" cy="902988"/>
            </a:xfrm>
            <a:prstGeom prst="rect">
              <a:avLst/>
            </a:prstGeom>
          </p:spPr>
        </p:pic>
        <p:pic>
          <p:nvPicPr>
            <p:cNvPr id="5" name="Bild 4">
              <a:extLst>
                <a:ext uri="{FF2B5EF4-FFF2-40B4-BE49-F238E27FC236}">
                  <a16:creationId xmlns:a16="http://schemas.microsoft.com/office/drawing/2014/main" id="{2610DA8A-2FFA-5D43-B80F-A9F7C8441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8923" y="3645061"/>
              <a:ext cx="1212403" cy="779741"/>
            </a:xfrm>
            <a:prstGeom prst="rect">
              <a:avLst/>
            </a:prstGeom>
          </p:spPr>
        </p:pic>
        <p:pic>
          <p:nvPicPr>
            <p:cNvPr id="6" name="Bild 5">
              <a:extLst>
                <a:ext uri="{FF2B5EF4-FFF2-40B4-BE49-F238E27FC236}">
                  <a16:creationId xmlns:a16="http://schemas.microsoft.com/office/drawing/2014/main" id="{FDD04233-7799-0A4C-B15C-17FF8CE7E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888" y="4911610"/>
              <a:ext cx="1767604" cy="1325703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3C2BD1C-4B16-CA4D-89DE-2DFE486A2940}"/>
                </a:ext>
              </a:extLst>
            </p:cNvPr>
            <p:cNvSpPr txBox="1"/>
            <p:nvPr/>
          </p:nvSpPr>
          <p:spPr>
            <a:xfrm>
              <a:off x="3071665" y="2531384"/>
              <a:ext cx="99738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Elektro-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001AE6F4-9D6E-7D4C-B19B-F7308FA5142D}"/>
                </a:ext>
              </a:extLst>
            </p:cNvPr>
            <p:cNvSpPr txBox="1"/>
            <p:nvPr/>
          </p:nvSpPr>
          <p:spPr>
            <a:xfrm>
              <a:off x="2870487" y="3857959"/>
              <a:ext cx="139653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de-DE" sz="17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enzephalo</a:t>
              </a:r>
              <a:r>
                <a:rPr lang="de-DE" sz="17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5FECBE6F-9F56-6849-8F67-FF58B5EDCEB9}"/>
                </a:ext>
              </a:extLst>
            </p:cNvPr>
            <p:cNvSpPr txBox="1"/>
            <p:nvPr/>
          </p:nvSpPr>
          <p:spPr>
            <a:xfrm>
              <a:off x="3046818" y="5397489"/>
              <a:ext cx="104547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-graphie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AE81EB9-AD38-A648-8799-15631ED3D353}"/>
                </a:ext>
              </a:extLst>
            </p:cNvPr>
            <p:cNvSpPr txBox="1"/>
            <p:nvPr/>
          </p:nvSpPr>
          <p:spPr>
            <a:xfrm>
              <a:off x="7548734" y="2518781"/>
              <a:ext cx="199285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elektrische Ströme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B71414B9-922D-284B-9B6D-AA7EA849A200}"/>
                </a:ext>
              </a:extLst>
            </p:cNvPr>
            <p:cNvSpPr txBox="1"/>
            <p:nvPr/>
          </p:nvSpPr>
          <p:spPr>
            <a:xfrm>
              <a:off x="8125012" y="3857958"/>
              <a:ext cx="84029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Gehirn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AA57E79-2BF3-134C-A3C0-8AA863B3F09D}"/>
                </a:ext>
              </a:extLst>
            </p:cNvPr>
            <p:cNvSpPr txBox="1"/>
            <p:nvPr/>
          </p:nvSpPr>
          <p:spPr>
            <a:xfrm>
              <a:off x="7896200" y="5397489"/>
              <a:ext cx="151035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7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Aufzeichnung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Planung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387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C5A50-6043-4478-8E9D-8B97B87D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Das EEG-Signal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  <p:grpSp>
        <p:nvGrpSpPr>
          <p:cNvPr id="29" name="Gruppieren 28"/>
          <p:cNvGrpSpPr/>
          <p:nvPr/>
        </p:nvGrpSpPr>
        <p:grpSpPr>
          <a:xfrm>
            <a:off x="2997058" y="2470444"/>
            <a:ext cx="5511857" cy="3205872"/>
            <a:chOff x="1580423" y="2492895"/>
            <a:chExt cx="5511857" cy="3205872"/>
          </a:xfrm>
        </p:grpSpPr>
        <p:pic>
          <p:nvPicPr>
            <p:cNvPr id="16" name="Inhaltsplatzhalter 7">
              <a:extLst>
                <a:ext uri="{FF2B5EF4-FFF2-40B4-BE49-F238E27FC236}">
                  <a16:creationId xmlns:a16="http://schemas.microsoft.com/office/drawing/2014/main" id="{36E5AEED-0CEB-ED4A-8260-67603B10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89" r="2489"/>
            <a:stretch>
              <a:fillRect/>
            </a:stretch>
          </p:blipFill>
          <p:spPr bwMode="auto">
            <a:xfrm>
              <a:off x="2574463" y="2492896"/>
              <a:ext cx="4517817" cy="2484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443DD682-62EB-B141-A39F-BA5C72E0E70F}"/>
                </a:ext>
              </a:extLst>
            </p:cNvPr>
            <p:cNvCxnSpPr/>
            <p:nvPr/>
          </p:nvCxnSpPr>
          <p:spPr>
            <a:xfrm flipV="1">
              <a:off x="2123728" y="2492896"/>
              <a:ext cx="0" cy="2664296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5152B9E9-7FEC-1943-8C69-9D07FCE3C7E4}"/>
                </a:ext>
              </a:extLst>
            </p:cNvPr>
            <p:cNvCxnSpPr/>
            <p:nvPr/>
          </p:nvCxnSpPr>
          <p:spPr>
            <a:xfrm>
              <a:off x="2123728" y="5157192"/>
              <a:ext cx="4707180" cy="0"/>
            </a:xfrm>
            <a:prstGeom prst="straightConnector1">
              <a:avLst/>
            </a:prstGeom>
            <a:ln w="22225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95DC2E8B-1E67-6B41-9948-FFF659FA1D39}"/>
                </a:ext>
              </a:extLst>
            </p:cNvPr>
            <p:cNvSpPr txBox="1"/>
            <p:nvPr/>
          </p:nvSpPr>
          <p:spPr>
            <a:xfrm rot="16200000">
              <a:off x="938901" y="3648072"/>
              <a:ext cx="163698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/>
                <a:t>Spannung [µV]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9CED16E1-687F-234A-9A0E-0E44F21ED130}"/>
                </a:ext>
              </a:extLst>
            </p:cNvPr>
            <p:cNvSpPr txBox="1"/>
            <p:nvPr/>
          </p:nvSpPr>
          <p:spPr>
            <a:xfrm>
              <a:off x="3966601" y="5344824"/>
              <a:ext cx="102143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Zeit [</a:t>
              </a:r>
              <a:r>
                <a:rPr lang="de-DE" dirty="0" err="1"/>
                <a:t>ms</a:t>
              </a:r>
              <a:r>
                <a:rPr lang="de-DE" dirty="0"/>
                <a:t>]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BA3D72A-A675-0C46-8934-67C3594BB158}"/>
                </a:ext>
              </a:extLst>
            </p:cNvPr>
            <p:cNvSpPr txBox="1"/>
            <p:nvPr/>
          </p:nvSpPr>
          <p:spPr>
            <a:xfrm>
              <a:off x="2128522" y="2492895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Fp1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5B600DE-5F1F-A544-A775-9EACF0A865E6}"/>
                </a:ext>
              </a:extLst>
            </p:cNvPr>
            <p:cNvSpPr txBox="1"/>
            <p:nvPr/>
          </p:nvSpPr>
          <p:spPr>
            <a:xfrm>
              <a:off x="2128522" y="2852652"/>
              <a:ext cx="4491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Fp2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2358B2F-22BB-774C-B844-8F42A0096680}"/>
                </a:ext>
              </a:extLst>
            </p:cNvPr>
            <p:cNvSpPr txBox="1"/>
            <p:nvPr/>
          </p:nvSpPr>
          <p:spPr>
            <a:xfrm>
              <a:off x="2171002" y="3212409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F7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BB0DC00-2C51-8C46-9272-D27408778BCB}"/>
                </a:ext>
              </a:extLst>
            </p:cNvPr>
            <p:cNvSpPr txBox="1"/>
            <p:nvPr/>
          </p:nvSpPr>
          <p:spPr>
            <a:xfrm>
              <a:off x="2171002" y="3572166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/>
                <a:t>F3</a:t>
              </a:r>
              <a:endParaRPr lang="de-DE" sz="1200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F89C88E1-D86F-534A-B45B-BD2F05D9DFF1}"/>
                </a:ext>
              </a:extLst>
            </p:cNvPr>
            <p:cNvSpPr txBox="1"/>
            <p:nvPr/>
          </p:nvSpPr>
          <p:spPr>
            <a:xfrm>
              <a:off x="2175009" y="3931923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 err="1"/>
                <a:t>Fz</a:t>
              </a:r>
              <a:endParaRPr lang="de-DE" sz="1200" dirty="0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B1CF3805-7694-9440-8D2B-9F45A93E55AE}"/>
                </a:ext>
              </a:extLst>
            </p:cNvPr>
            <p:cNvSpPr txBox="1"/>
            <p:nvPr/>
          </p:nvSpPr>
          <p:spPr>
            <a:xfrm>
              <a:off x="2171002" y="4291680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F4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691524AE-28C8-794E-A165-66E5511F0D93}"/>
                </a:ext>
              </a:extLst>
            </p:cNvPr>
            <p:cNvSpPr txBox="1"/>
            <p:nvPr/>
          </p:nvSpPr>
          <p:spPr>
            <a:xfrm>
              <a:off x="2171002" y="4651438"/>
              <a:ext cx="3642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F8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BF98C951-1EAC-A849-86F5-9B2613478954}"/>
                </a:ext>
              </a:extLst>
            </p:cNvPr>
            <p:cNvSpPr txBox="1"/>
            <p:nvPr/>
          </p:nvSpPr>
          <p:spPr>
            <a:xfrm rot="5400000">
              <a:off x="2247999" y="48494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1200"/>
                <a:t>…</a:t>
              </a:r>
              <a:endParaRPr lang="de-DE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005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C5A50-6043-4478-8E9D-8B97B87D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Ursache der messbaren Spannungsschwankungen: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  <p:pic>
        <p:nvPicPr>
          <p:cNvPr id="17" name="Inhaltsplatzhalter 4">
            <a:extLst>
              <a:ext uri="{FF2B5EF4-FFF2-40B4-BE49-F238E27FC236}">
                <a16:creationId xmlns:a16="http://schemas.microsoft.com/office/drawing/2014/main" id="{3B112BB9-1325-7846-B83A-03A75F5DF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93" y="2166441"/>
            <a:ext cx="4043551" cy="3024336"/>
          </a:xfr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757BF403-B913-EB41-9A61-8F22FCB9434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68" y="2156221"/>
            <a:ext cx="3947666" cy="304477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724F381-9534-1B4E-9967-6F78FA9C6F49}"/>
              </a:ext>
            </a:extLst>
          </p:cNvPr>
          <p:cNvSpPr txBox="1"/>
          <p:nvPr/>
        </p:nvSpPr>
        <p:spPr>
          <a:xfrm>
            <a:off x="3234421" y="5709879"/>
            <a:ext cx="1901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Exzitatorische</a:t>
            </a:r>
            <a:r>
              <a:rPr lang="de-DE" sz="1200" b="1" dirty="0"/>
              <a:t> Synapse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F81D5FF8-9699-4F4E-A401-6B8D1385843A}"/>
              </a:ext>
            </a:extLst>
          </p:cNvPr>
          <p:cNvSpPr txBox="1"/>
          <p:nvPr/>
        </p:nvSpPr>
        <p:spPr>
          <a:xfrm>
            <a:off x="7380188" y="5713539"/>
            <a:ext cx="18710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Inhibitorische</a:t>
            </a:r>
            <a:r>
              <a:rPr lang="de-DE" sz="1200" b="1" dirty="0"/>
              <a:t> Synapse</a:t>
            </a:r>
          </a:p>
        </p:txBody>
      </p:sp>
    </p:spTree>
    <p:extLst>
      <p:ext uri="{BB962C8B-B14F-4D97-AF65-F5344CB8AC3E}">
        <p14:creationId xmlns:p14="http://schemas.microsoft.com/office/powerpoint/2010/main" val="178379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C5A50-6043-4478-8E9D-8B97B87D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Auflösung der Spannungsschwankungen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3"/>
          <a:srcRect t="1886" b="4678"/>
          <a:stretch/>
        </p:blipFill>
        <p:spPr>
          <a:xfrm>
            <a:off x="2081015" y="1775534"/>
            <a:ext cx="7472039" cy="4172506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2081015" y="5971927"/>
            <a:ext cx="409260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500" dirty="0"/>
              <a:t>http://docplayer.net/50530903-Net-sta-on-file-import-export-egi-summer-school-2014.html</a:t>
            </a:r>
          </a:p>
        </p:txBody>
      </p:sp>
    </p:spTree>
    <p:extLst>
      <p:ext uri="{BB962C8B-B14F-4D97-AF65-F5344CB8AC3E}">
        <p14:creationId xmlns:p14="http://schemas.microsoft.com/office/powerpoint/2010/main" val="285653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AC5A50-6043-4478-8E9D-8B97B87D0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Vor- &amp; Nachteile von der Methode EEG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CB69C-725F-4370-B8A7-402944F11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849" y="2205039"/>
            <a:ext cx="4099818" cy="3887787"/>
          </a:xfrm>
        </p:spPr>
        <p:txBody>
          <a:bodyPr/>
          <a:lstStyle/>
          <a:p>
            <a:r>
              <a:rPr lang="de-CH" dirty="0"/>
              <a:t>Vorteile:</a:t>
            </a:r>
          </a:p>
          <a:p>
            <a:pPr marL="285750" indent="-285750">
              <a:buFontTx/>
              <a:buChar char="-"/>
            </a:pPr>
            <a:r>
              <a:rPr lang="de-CH" dirty="0"/>
              <a:t>Sehr hohe zeitliche Auflösung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Vergleichsweise kostengünstig</a:t>
            </a:r>
          </a:p>
          <a:p>
            <a:pPr marL="285750" indent="-285750">
              <a:buFontTx/>
              <a:buChar char="-"/>
            </a:pPr>
            <a:r>
              <a:rPr lang="de-CH" dirty="0"/>
              <a:t>Nicht invasiv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2F94C26E-0A3A-4446-B96C-86E9644F217E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88D7505E-B1AD-4CF5-8239-01DA46774C7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Gerader Verbinder 5">
              <a:extLst>
                <a:ext uri="{FF2B5EF4-FFF2-40B4-BE49-F238E27FC236}">
                  <a16:creationId xmlns:a16="http://schemas.microsoft.com/office/drawing/2014/main" id="{FEC5ECBC-2F86-43BB-9698-43189CC4A5E5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376075AB-1A51-4E9E-8320-4818D97088E1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1B1B0E1C-2B15-42B2-A49A-1AD37CC96196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E80424DA-D6D4-4464-A166-0EF461CDC1C8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58C4BF1D-74F0-41F3-AC2C-952CF46C40AE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55B5A185-FE53-4988-A7F0-5B41688042CB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C6139852-E4C6-4863-8BAB-F6D3613D8D7A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Planung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F8FF031-3C95-4773-A514-CC1D92D8D850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Messung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7E5D0DC-2340-4BBA-9E5B-47277CCB9E52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D42773B8-CE3C-4EE1-82AB-BA51009F4C8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  <p:sp>
        <p:nvSpPr>
          <p:cNvPr id="16" name="Inhaltsplatzhalter 2">
            <a:extLst>
              <a:ext uri="{FF2B5EF4-FFF2-40B4-BE49-F238E27FC236}">
                <a16:creationId xmlns:a16="http://schemas.microsoft.com/office/drawing/2014/main" id="{2FFCB69C-725F-4370-B8A7-402944F111F3}"/>
              </a:ext>
            </a:extLst>
          </p:cNvPr>
          <p:cNvSpPr txBox="1">
            <a:spLocks/>
          </p:cNvSpPr>
          <p:nvPr/>
        </p:nvSpPr>
        <p:spPr bwMode="auto">
          <a:xfrm>
            <a:off x="6791731" y="2205039"/>
            <a:ext cx="4099818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6075" indent="-344488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43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975" indent="-3540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82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/>
              <a:t>Nachteile:</a:t>
            </a:r>
          </a:p>
          <a:p>
            <a:pPr marL="285750" indent="-285750">
              <a:buFontTx/>
              <a:buChar char="-"/>
            </a:pPr>
            <a:r>
              <a:rPr lang="de-CH" dirty="0"/>
              <a:t>Relativ schlechte räumliche Auflösung</a:t>
            </a:r>
          </a:p>
          <a:p>
            <a:pPr marL="285750" indent="-285750">
              <a:buFontTx/>
              <a:buChar char="-"/>
            </a:pPr>
            <a:r>
              <a:rPr lang="de-CH" dirty="0"/>
              <a:t>Bewegungssensitivität</a:t>
            </a:r>
          </a:p>
        </p:txBody>
      </p:sp>
    </p:spTree>
    <p:extLst>
      <p:ext uri="{BB962C8B-B14F-4D97-AF65-F5344CB8AC3E}">
        <p14:creationId xmlns:p14="http://schemas.microsoft.com/office/powerpoint/2010/main" val="295803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eines EEG-Systems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Elektroden/Elektrodenkappe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Verstärker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A/D-Wandler (analoges → digitales Signal)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Computer für Datenaufzeichnung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Präsentationscomputer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5" y="2132857"/>
            <a:ext cx="3043691" cy="365242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6E89CD7-B0E7-461F-82FD-127ECA6972BB}"/>
              </a:ext>
            </a:extLst>
          </p:cNvPr>
          <p:cNvGrpSpPr/>
          <p:nvPr/>
        </p:nvGrpSpPr>
        <p:grpSpPr>
          <a:xfrm>
            <a:off x="1056844" y="6375109"/>
            <a:ext cx="10078312" cy="369332"/>
            <a:chOff x="1157146" y="6283818"/>
            <a:chExt cx="10078312" cy="369332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F4ABAB40-E46C-40C6-AB5C-E2CA096DB0F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00151" y="6582352"/>
              <a:ext cx="979170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stealth" w="lg" len="lg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02F54F2C-BAFA-4A50-81BC-3E80F990B99F}"/>
                </a:ext>
              </a:extLst>
            </p:cNvPr>
            <p:cNvCxnSpPr/>
            <p:nvPr/>
          </p:nvCxnSpPr>
          <p:spPr bwMode="auto">
            <a:xfrm>
              <a:off x="1200151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Gerader Verbinder 7">
              <a:extLst>
                <a:ext uri="{FF2B5EF4-FFF2-40B4-BE49-F238E27FC236}">
                  <a16:creationId xmlns:a16="http://schemas.microsoft.com/office/drawing/2014/main" id="{BDE05FFE-7A1D-4C79-B05E-45FCEA4EF116}"/>
                </a:ext>
              </a:extLst>
            </p:cNvPr>
            <p:cNvCxnSpPr/>
            <p:nvPr/>
          </p:nvCxnSpPr>
          <p:spPr bwMode="auto">
            <a:xfrm>
              <a:off x="3153642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03135991-30E5-4C72-91EE-FD5DC90E2BFA}"/>
                </a:ext>
              </a:extLst>
            </p:cNvPr>
            <p:cNvCxnSpPr/>
            <p:nvPr/>
          </p:nvCxnSpPr>
          <p:spPr bwMode="auto">
            <a:xfrm>
              <a:off x="5051715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7D6F6B8A-53C1-4965-8303-162703C01E27}"/>
                </a:ext>
              </a:extLst>
            </p:cNvPr>
            <p:cNvCxnSpPr/>
            <p:nvPr/>
          </p:nvCxnSpPr>
          <p:spPr bwMode="auto">
            <a:xfrm>
              <a:off x="7111424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B788D4C2-9FDC-4817-8144-E841E033CC99}"/>
                </a:ext>
              </a:extLst>
            </p:cNvPr>
            <p:cNvCxnSpPr/>
            <p:nvPr/>
          </p:nvCxnSpPr>
          <p:spPr bwMode="auto">
            <a:xfrm>
              <a:off x="9457459" y="6354617"/>
              <a:ext cx="0" cy="22773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2B6AFFE-96FC-4827-A6E2-50C44560EBC5}"/>
                </a:ext>
              </a:extLst>
            </p:cNvPr>
            <p:cNvSpPr txBox="1"/>
            <p:nvPr/>
          </p:nvSpPr>
          <p:spPr>
            <a:xfrm>
              <a:off x="1157146" y="6283818"/>
              <a:ext cx="1823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Idee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70D8F5AB-B469-41E8-BA93-0B9B52937752}"/>
                </a:ext>
              </a:extLst>
            </p:cNvPr>
            <p:cNvSpPr txBox="1"/>
            <p:nvPr/>
          </p:nvSpPr>
          <p:spPr>
            <a:xfrm>
              <a:off x="3097360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Planung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A8FE3DC5-6069-4DCD-862B-FB33477A8012}"/>
                </a:ext>
              </a:extLst>
            </p:cNvPr>
            <p:cNvSpPr txBox="1"/>
            <p:nvPr/>
          </p:nvSpPr>
          <p:spPr>
            <a:xfrm>
              <a:off x="5005535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rgbClr val="FF0000"/>
                  </a:solidFill>
                </a:rPr>
                <a:t>Messung</a:t>
              </a:r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9F9FCF59-1ACA-4678-97CE-2D9FF1A3937E}"/>
                </a:ext>
              </a:extLst>
            </p:cNvPr>
            <p:cNvSpPr txBox="1"/>
            <p:nvPr/>
          </p:nvSpPr>
          <p:spPr>
            <a:xfrm>
              <a:off x="7072746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Vorverarbeitung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9E5EC79-1653-4F4D-BBEA-64F5191893C3}"/>
                </a:ext>
              </a:extLst>
            </p:cNvPr>
            <p:cNvSpPr txBox="1"/>
            <p:nvPr/>
          </p:nvSpPr>
          <p:spPr>
            <a:xfrm>
              <a:off x="9411854" y="6283818"/>
              <a:ext cx="1823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>
                  <a:solidFill>
                    <a:schemeClr val="accent1"/>
                  </a:solidFill>
                </a:rPr>
                <a:t>Auswertung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4112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FFFFFF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Office PowerPoint</Application>
  <PresentationFormat>Breitbild</PresentationFormat>
  <Paragraphs>286</Paragraphs>
  <Slides>27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6" baseType="lpstr">
      <vt:lpstr>MS PGothic</vt:lpstr>
      <vt:lpstr>Arial</vt:lpstr>
      <vt:lpstr>Calibri</vt:lpstr>
      <vt:lpstr>Calibri Light</vt:lpstr>
      <vt:lpstr>PingFangSC-Regular</vt:lpstr>
      <vt:lpstr>Symbol</vt:lpstr>
      <vt:lpstr>Wingdings</vt:lpstr>
      <vt:lpstr>Office</vt:lpstr>
      <vt:lpstr>Standarddesign</vt:lpstr>
      <vt:lpstr>Die Elektroenzephalographie         Michael Boos, Matthias Kobi  CLINT, Workshop Neuropsychologie</vt:lpstr>
      <vt:lpstr>PowerPoint-Präsentation</vt:lpstr>
      <vt:lpstr>Forschungsfrage</vt:lpstr>
      <vt:lpstr>Was ist EEG?</vt:lpstr>
      <vt:lpstr>Das EEG-Signal</vt:lpstr>
      <vt:lpstr>Ursache der messbaren Spannungsschwankungen:</vt:lpstr>
      <vt:lpstr>Auflösung der Spannungsschwankungen</vt:lpstr>
      <vt:lpstr>Vor- &amp; Nachteile von der Methode EEG</vt:lpstr>
      <vt:lpstr>Komponenten eines EEG-Systems</vt:lpstr>
      <vt:lpstr>Elektroden/Elektrodenkappen</vt:lpstr>
      <vt:lpstr>Präsentationscomputer</vt:lpstr>
      <vt:lpstr>Elektrodenplatzierung</vt:lpstr>
      <vt:lpstr>Leitfähigkeit der Elektroden</vt:lpstr>
      <vt:lpstr>Datenvorverarbeitung</vt:lpstr>
      <vt:lpstr>Koordinaten</vt:lpstr>
      <vt:lpstr>Filter</vt:lpstr>
      <vt:lpstr>Artefakte</vt:lpstr>
      <vt:lpstr>Augenartefakte</vt:lpstr>
      <vt:lpstr>Independent component analysis (ICA) – vorher-nachher</vt:lpstr>
      <vt:lpstr>Muskelartefakte</vt:lpstr>
      <vt:lpstr>Interpolation</vt:lpstr>
      <vt:lpstr>Ereigniskorrelierte Potentiale</vt:lpstr>
      <vt:lpstr>Ereigniskorrelierte Potentiale</vt:lpstr>
      <vt:lpstr>Frequenzbasierte Analysen</vt:lpstr>
      <vt:lpstr>Frequenzbänder Kommunikation zwischen Hirnregionen</vt:lpstr>
      <vt:lpstr>Fast Fourier Transformation (FFT)</vt:lpstr>
      <vt:lpstr>Zeitfrequenzanalyse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Elektroenzephalographie       Michael Boos, Matthias Kobi  CLINT</dc:title>
  <dc:creator>matthias.kobi@uzh.ch</dc:creator>
  <cp:lastModifiedBy>matthias.kobi@uzh.ch</cp:lastModifiedBy>
  <cp:revision>22</cp:revision>
  <dcterms:created xsi:type="dcterms:W3CDTF">2018-11-12T13:32:37Z</dcterms:created>
  <dcterms:modified xsi:type="dcterms:W3CDTF">2018-11-13T10:18:40Z</dcterms:modified>
</cp:coreProperties>
</file>